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6" r:id="rId7"/>
    <p:sldId id="264" r:id="rId8"/>
    <p:sldId id="265" r:id="rId9"/>
    <p:sldId id="267" r:id="rId10"/>
    <p:sldId id="266" r:id="rId11"/>
    <p:sldId id="268" r:id="rId12"/>
    <p:sldId id="269" r:id="rId13"/>
    <p:sldId id="270" r:id="rId14"/>
    <p:sldId id="271" r:id="rId15"/>
    <p:sldId id="278" r:id="rId16"/>
    <p:sldId id="272" r:id="rId17"/>
    <p:sldId id="273" r:id="rId18"/>
    <p:sldId id="279" r:id="rId19"/>
    <p:sldId id="28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1CCF-EE9A-49E1-8F75-38D5990AF04F}" type="datetimeFigureOut">
              <a:rPr lang="en-US" smtClean="0"/>
              <a:pPr/>
              <a:t>2/28/2014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0495E-03AF-4DCA-8330-902EAE925A6F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sabelle.in.tum.de/coursematerial/PSV2009-1/" TargetMode="External"/><Relationship Id="rId2" Type="http://schemas.openxmlformats.org/officeDocument/2006/relationships/hyperlink" Target="https://www.cl.cam.ac.uk/research/hvg/Isabelle/documentatio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.cam.ac.uk/research/hvg/Isabell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ISABELLE/HOL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CAS- 734 (Presentation -1)</a:t>
            </a:r>
          </a:p>
          <a:p>
            <a:pPr algn="r"/>
            <a:endParaRPr lang="en-CA" dirty="0" smtClean="0"/>
          </a:p>
          <a:p>
            <a:pPr algn="r"/>
            <a:r>
              <a:rPr lang="en-CA" dirty="0" smtClean="0"/>
              <a:t>By : Vasudha Kapil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Terms</a:t>
            </a:r>
            <a:r>
              <a:rPr lang="en-CA" b="1" dirty="0" smtClean="0"/>
              <a:t> 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 smtClean="0"/>
              <a:t>Syntax</a:t>
            </a:r>
          </a:p>
          <a:p>
            <a:pPr lvl="1">
              <a:buNone/>
            </a:pPr>
            <a:r>
              <a:rPr lang="en-CA" dirty="0"/>
              <a:t>term </a:t>
            </a:r>
            <a:r>
              <a:rPr lang="en-CA" dirty="0" smtClean="0"/>
              <a:t>::=</a:t>
            </a:r>
          </a:p>
          <a:p>
            <a:pPr lvl="2">
              <a:buNone/>
            </a:pPr>
            <a:r>
              <a:rPr lang="en-CA" dirty="0" smtClean="0"/>
              <a:t> </a:t>
            </a:r>
            <a:r>
              <a:rPr lang="en-CA" dirty="0"/>
              <a:t>(term)</a:t>
            </a:r>
          </a:p>
          <a:p>
            <a:pPr lvl="2">
              <a:buNone/>
            </a:pPr>
            <a:r>
              <a:rPr lang="en-CA" dirty="0"/>
              <a:t>| a </a:t>
            </a:r>
            <a:r>
              <a:rPr lang="en-CA" dirty="0" smtClean="0"/>
              <a:t>                    constant </a:t>
            </a:r>
            <a:r>
              <a:rPr lang="en-CA" dirty="0"/>
              <a:t>or variable (identifier)</a:t>
            </a:r>
          </a:p>
          <a:p>
            <a:pPr lvl="2">
              <a:buNone/>
            </a:pPr>
            <a:r>
              <a:rPr lang="en-CA" dirty="0"/>
              <a:t>| term term </a:t>
            </a:r>
            <a:r>
              <a:rPr lang="en-CA" dirty="0" smtClean="0"/>
              <a:t>    function </a:t>
            </a:r>
            <a:r>
              <a:rPr lang="en-CA" dirty="0"/>
              <a:t>application</a:t>
            </a:r>
          </a:p>
          <a:p>
            <a:pPr lvl="2">
              <a:buNone/>
            </a:pPr>
            <a:r>
              <a:rPr lang="el-GR" dirty="0"/>
              <a:t>| λ</a:t>
            </a:r>
            <a:r>
              <a:rPr lang="en-CA" dirty="0"/>
              <a:t>x. term </a:t>
            </a:r>
            <a:r>
              <a:rPr lang="en-CA" dirty="0" smtClean="0"/>
              <a:t>        function </a:t>
            </a:r>
            <a:r>
              <a:rPr lang="en-CA" dirty="0"/>
              <a:t>“abstraction”</a:t>
            </a:r>
          </a:p>
          <a:p>
            <a:pPr lvl="2">
              <a:buNone/>
            </a:pPr>
            <a:r>
              <a:rPr lang="en-CA" dirty="0"/>
              <a:t>| . . . </a:t>
            </a:r>
            <a:r>
              <a:rPr lang="en-CA" dirty="0" smtClean="0"/>
              <a:t>                  lots </a:t>
            </a:r>
            <a:r>
              <a:rPr lang="en-CA" dirty="0"/>
              <a:t>of syntactic </a:t>
            </a:r>
            <a:r>
              <a:rPr lang="en-CA" dirty="0" smtClean="0"/>
              <a:t>sugar</a:t>
            </a:r>
          </a:p>
          <a:p>
            <a:r>
              <a:rPr lang="en-CA" dirty="0"/>
              <a:t>Terms must be </a:t>
            </a:r>
            <a:r>
              <a:rPr lang="en-CA" dirty="0" smtClean="0"/>
              <a:t>well-typed</a:t>
            </a:r>
          </a:p>
          <a:p>
            <a:r>
              <a:rPr lang="en-CA" b="1" dirty="0"/>
              <a:t>Notation</a:t>
            </a:r>
            <a:r>
              <a:rPr lang="en-CA" dirty="0"/>
              <a:t>:</a:t>
            </a:r>
            <a:r>
              <a:rPr lang="en-CA" i="1" dirty="0"/>
              <a:t> t :: τ </a:t>
            </a:r>
            <a:r>
              <a:rPr lang="en-CA" dirty="0"/>
              <a:t>means t is a well-typed term of type τ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Formulae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They are terms of type bool (True &amp; False) and usual logical connectives.</a:t>
            </a:r>
          </a:p>
          <a:p>
            <a:r>
              <a:rPr lang="en-CA" b="1" dirty="0" smtClean="0"/>
              <a:t>Syntax</a:t>
            </a:r>
            <a:r>
              <a:rPr lang="en-CA" dirty="0" smtClean="0"/>
              <a:t> :   </a:t>
            </a:r>
            <a:r>
              <a:rPr lang="en-CA" dirty="0"/>
              <a:t>form </a:t>
            </a:r>
            <a:r>
              <a:rPr lang="en-CA" i="1" dirty="0" smtClean="0"/>
              <a:t>::=</a:t>
            </a:r>
          </a:p>
          <a:p>
            <a:pPr>
              <a:buNone/>
            </a:pPr>
            <a:r>
              <a:rPr lang="en-CA" dirty="0"/>
              <a:t> </a:t>
            </a:r>
            <a:r>
              <a:rPr lang="en-CA" dirty="0" smtClean="0"/>
              <a:t>   </a:t>
            </a:r>
            <a:r>
              <a:rPr lang="en-CA" dirty="0"/>
              <a:t>(form) | term = term | ￢</a:t>
            </a:r>
            <a:r>
              <a:rPr lang="en-CA" dirty="0" smtClean="0"/>
              <a:t>form| </a:t>
            </a:r>
            <a:r>
              <a:rPr lang="en-CA" dirty="0"/>
              <a:t>form ∧ form | </a:t>
            </a:r>
            <a:r>
              <a:rPr lang="en-CA" dirty="0" smtClean="0"/>
              <a:t>   form </a:t>
            </a:r>
            <a:r>
              <a:rPr lang="en-CA" dirty="0"/>
              <a:t>∨ form </a:t>
            </a:r>
            <a:r>
              <a:rPr lang="en-CA" dirty="0" smtClean="0"/>
              <a:t>| </a:t>
            </a:r>
            <a:r>
              <a:rPr lang="en-CA" dirty="0"/>
              <a:t>form −→ </a:t>
            </a:r>
            <a:r>
              <a:rPr lang="en-CA" dirty="0" smtClean="0"/>
              <a:t>form| </a:t>
            </a:r>
            <a:r>
              <a:rPr lang="en-CA" dirty="0"/>
              <a:t>∀x. form </a:t>
            </a:r>
            <a:r>
              <a:rPr lang="en-CA" dirty="0" smtClean="0"/>
              <a:t>|</a:t>
            </a:r>
          </a:p>
          <a:p>
            <a:pPr>
              <a:buNone/>
            </a:pPr>
            <a:r>
              <a:rPr lang="en-CA" dirty="0"/>
              <a:t> </a:t>
            </a:r>
            <a:r>
              <a:rPr lang="en-CA" dirty="0" smtClean="0"/>
              <a:t>    </a:t>
            </a:r>
            <a:r>
              <a:rPr lang="en-CA" dirty="0"/>
              <a:t>∃x. form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Variables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Isabelle has three kinds of variables :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Bound Variables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Free Variables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Schematic variables or unknown. Example : ?x</a:t>
            </a:r>
          </a:p>
          <a:p>
            <a:pPr lvl="1">
              <a:buNone/>
            </a:pPr>
            <a:r>
              <a:rPr lang="en-CA" dirty="0"/>
              <a:t> </a:t>
            </a:r>
            <a:r>
              <a:rPr lang="en-CA" dirty="0" smtClean="0"/>
              <a:t>   It has ‘?’ as its first character.</a:t>
            </a:r>
          </a:p>
          <a:p>
            <a:pPr lvl="1">
              <a:buNone/>
            </a:pPr>
            <a:r>
              <a:rPr lang="en-CA" dirty="0"/>
              <a:t> </a:t>
            </a:r>
            <a:r>
              <a:rPr lang="en-CA" dirty="0" smtClean="0"/>
              <a:t>   </a:t>
            </a:r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</a:rPr>
              <a:t>Functions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CA" sz="3500" dirty="0" smtClean="0"/>
              <a:t>Function definition schemas in Isabelle/HOL</a:t>
            </a:r>
          </a:p>
          <a:p>
            <a:endParaRPr lang="en-CA" b="1" dirty="0" smtClean="0"/>
          </a:p>
          <a:p>
            <a:pPr lvl="1">
              <a:buFont typeface="Courier New" pitchFamily="49" charset="0"/>
              <a:buChar char="o"/>
            </a:pPr>
            <a:r>
              <a:rPr lang="en-CA" b="1" dirty="0" smtClean="0"/>
              <a:t>Non Recursive with definition</a:t>
            </a:r>
          </a:p>
          <a:p>
            <a:pPr lvl="2">
              <a:buFont typeface="Wingdings" pitchFamily="2" charset="2"/>
              <a:buChar char="§"/>
            </a:pPr>
            <a:r>
              <a:rPr lang="en-CA" b="1" dirty="0"/>
              <a:t>d</a:t>
            </a:r>
            <a:r>
              <a:rPr lang="en-CA" b="1" dirty="0" smtClean="0"/>
              <a:t>efinition</a:t>
            </a:r>
            <a:r>
              <a:rPr lang="en-CA" dirty="0" smtClean="0"/>
              <a:t> name :: “domain”</a:t>
            </a:r>
            <a:r>
              <a:rPr lang="en-CA" b="1" dirty="0" smtClean="0"/>
              <a:t> where </a:t>
            </a:r>
            <a:r>
              <a:rPr lang="en-CA" dirty="0" smtClean="0"/>
              <a:t>“fun_def”</a:t>
            </a:r>
          </a:p>
          <a:p>
            <a:pPr lvl="2">
              <a:buNone/>
            </a:pPr>
            <a:r>
              <a:rPr lang="en-CA" dirty="0"/>
              <a:t> </a:t>
            </a:r>
            <a:r>
              <a:rPr lang="en-CA" dirty="0" smtClean="0"/>
              <a:t>   Example :</a:t>
            </a:r>
            <a:r>
              <a:rPr lang="en-CA" b="1" dirty="0" smtClean="0"/>
              <a:t> definition</a:t>
            </a:r>
            <a:r>
              <a:rPr lang="en-CA" dirty="0" smtClean="0"/>
              <a:t> sq :: “nat =&gt; nat” </a:t>
            </a:r>
            <a:r>
              <a:rPr lang="en-CA" b="1" dirty="0" smtClean="0"/>
              <a:t>where</a:t>
            </a:r>
            <a:r>
              <a:rPr lang="en-CA" dirty="0" smtClean="0"/>
              <a:t> “sq n= n*n”</a:t>
            </a:r>
          </a:p>
          <a:p>
            <a:pPr lvl="2">
              <a:buNone/>
            </a:pPr>
            <a:endParaRPr lang="en-CA" dirty="0" smtClean="0"/>
          </a:p>
          <a:p>
            <a:pPr lvl="1">
              <a:buFont typeface="Courier New" pitchFamily="49" charset="0"/>
              <a:buChar char="o"/>
            </a:pPr>
            <a:r>
              <a:rPr lang="en-CA" dirty="0"/>
              <a:t> </a:t>
            </a:r>
            <a:r>
              <a:rPr lang="en-CA" b="1" dirty="0" smtClean="0"/>
              <a:t>Primitive Recursive with primrec</a:t>
            </a:r>
          </a:p>
          <a:p>
            <a:pPr lvl="2">
              <a:buFont typeface="Wingdings" pitchFamily="2" charset="2"/>
              <a:buChar char="§"/>
            </a:pPr>
            <a:r>
              <a:rPr lang="en-CA" b="1" dirty="0"/>
              <a:t>p</a:t>
            </a:r>
            <a:r>
              <a:rPr lang="en-CA" b="1" dirty="0" smtClean="0"/>
              <a:t>rimrec</a:t>
            </a:r>
            <a:r>
              <a:rPr lang="en-CA" dirty="0" smtClean="0"/>
              <a:t> name :: “domain” </a:t>
            </a:r>
            <a:r>
              <a:rPr lang="en-CA" b="1" dirty="0" smtClean="0"/>
              <a:t>where</a:t>
            </a:r>
            <a:r>
              <a:rPr lang="en-CA" dirty="0" smtClean="0"/>
              <a:t> “fun_def1| fun_def2|...... |fun_defn”</a:t>
            </a:r>
          </a:p>
          <a:p>
            <a:pPr lvl="2">
              <a:buNone/>
            </a:pPr>
            <a:r>
              <a:rPr lang="en-CA" dirty="0" smtClean="0"/>
              <a:t>     Example : </a:t>
            </a:r>
            <a:r>
              <a:rPr lang="en-CA" b="1" dirty="0" smtClean="0"/>
              <a:t>primrec</a:t>
            </a:r>
            <a:r>
              <a:rPr lang="en-CA" dirty="0" smtClean="0"/>
              <a:t> rev :: "'a list =&gt;'a list“  </a:t>
            </a:r>
            <a:r>
              <a:rPr lang="en-CA" b="1" dirty="0" smtClean="0"/>
              <a:t>where</a:t>
            </a:r>
          </a:p>
          <a:p>
            <a:pPr lvl="2">
              <a:buNone/>
            </a:pPr>
            <a:r>
              <a:rPr lang="en-CA" dirty="0" smtClean="0"/>
              <a:t>                                "rev [] = []" |</a:t>
            </a:r>
          </a:p>
          <a:p>
            <a:pPr lvl="2">
              <a:buNone/>
            </a:pPr>
            <a:r>
              <a:rPr lang="en-CA" dirty="0" smtClean="0"/>
              <a:t>                       "rev (x # xs) = (rev xs) @ (x # [])"</a:t>
            </a:r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Functions (continued)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0000" lnSpcReduction="20000"/>
          </a:bodyPr>
          <a:lstStyle/>
          <a:p>
            <a:r>
              <a:rPr lang="en-CA" b="1" dirty="0" smtClean="0"/>
              <a:t>Well founded recursion with fun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Syntax :  </a:t>
            </a:r>
            <a:r>
              <a:rPr lang="en-CA" b="1" dirty="0" smtClean="0"/>
              <a:t>fun</a:t>
            </a:r>
            <a:r>
              <a:rPr lang="en-CA" dirty="0" smtClean="0"/>
              <a:t> f :: “</a:t>
            </a:r>
            <a:r>
              <a:rPr lang="en-CA" i="1" dirty="0" smtClean="0"/>
              <a:t>τ” </a:t>
            </a:r>
          </a:p>
          <a:p>
            <a:pPr lvl="1">
              <a:buNone/>
            </a:pPr>
            <a:r>
              <a:rPr lang="en-CA" i="1" dirty="0" smtClean="0"/>
              <a:t>                    </a:t>
            </a:r>
            <a:r>
              <a:rPr lang="en-CA" b="1" dirty="0" smtClean="0"/>
              <a:t>where</a:t>
            </a:r>
            <a:r>
              <a:rPr lang="en-CA" dirty="0" smtClean="0"/>
              <a:t> </a:t>
            </a:r>
          </a:p>
          <a:p>
            <a:pPr lvl="5">
              <a:buNone/>
            </a:pPr>
            <a:r>
              <a:rPr lang="en-CA" sz="2800" dirty="0" smtClean="0"/>
              <a:t>“equations”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Fun has automatic termination proof. </a:t>
            </a:r>
          </a:p>
          <a:p>
            <a:pPr lvl="1">
              <a:buNone/>
            </a:pPr>
            <a:endParaRPr lang="en-CA" dirty="0" smtClean="0"/>
          </a:p>
          <a:p>
            <a:r>
              <a:rPr lang="en-CA" b="1" dirty="0" smtClean="0"/>
              <a:t>Well founded recursion with function.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Syntax : </a:t>
            </a:r>
            <a:r>
              <a:rPr lang="en-CA" b="1" dirty="0" smtClean="0"/>
              <a:t>function</a:t>
            </a:r>
            <a:r>
              <a:rPr lang="en-CA" dirty="0" smtClean="0"/>
              <a:t> f :: “</a:t>
            </a:r>
            <a:r>
              <a:rPr lang="en-CA" i="1" dirty="0" smtClean="0"/>
              <a:t>τ”</a:t>
            </a:r>
          </a:p>
          <a:p>
            <a:pPr lvl="1">
              <a:buNone/>
            </a:pPr>
            <a:r>
              <a:rPr lang="en-CA" dirty="0" smtClean="0"/>
              <a:t>                   </a:t>
            </a:r>
            <a:r>
              <a:rPr lang="en-CA" b="1" dirty="0" smtClean="0"/>
              <a:t>where</a:t>
            </a:r>
          </a:p>
          <a:p>
            <a:pPr lvl="1">
              <a:buNone/>
            </a:pPr>
            <a:r>
              <a:rPr lang="en-CA" dirty="0" smtClean="0"/>
              <a:t>                         “equations”</a:t>
            </a:r>
          </a:p>
          <a:p>
            <a:pPr lvl="1">
              <a:buNone/>
            </a:pPr>
            <a:r>
              <a:rPr lang="en-CA" dirty="0" smtClean="0"/>
              <a:t>                          ....</a:t>
            </a:r>
          </a:p>
          <a:p>
            <a:pPr lvl="1">
              <a:buNone/>
            </a:pPr>
            <a:r>
              <a:rPr lang="en-CA" dirty="0" smtClean="0"/>
              <a:t>                    </a:t>
            </a:r>
            <a:r>
              <a:rPr lang="en-CA" b="1" dirty="0" smtClean="0"/>
              <a:t>by</a:t>
            </a:r>
            <a:r>
              <a:rPr lang="en-CA" dirty="0" smtClean="0"/>
              <a:t> pat_completeness auto</a:t>
            </a:r>
          </a:p>
          <a:p>
            <a:pPr lvl="1">
              <a:buNone/>
            </a:pPr>
            <a:r>
              <a:rPr lang="en-CA" dirty="0" smtClean="0"/>
              <a:t>     </a:t>
            </a:r>
            <a:r>
              <a:rPr lang="en-CA" b="1" dirty="0" smtClean="0"/>
              <a:t>Termination by</a:t>
            </a:r>
            <a:r>
              <a:rPr lang="en-CA" dirty="0" smtClean="0"/>
              <a:t> lexicographic_order</a:t>
            </a:r>
          </a:p>
          <a:p>
            <a:pPr lvl="1">
              <a:buNone/>
            </a:pPr>
            <a:endParaRPr lang="en-CA" dirty="0" smtClean="0"/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User supplied termination proof.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Proofs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CA" sz="4200" b="1" dirty="0" smtClean="0"/>
              <a:t>General format:</a:t>
            </a:r>
          </a:p>
          <a:p>
            <a:pPr lvl="1">
              <a:buNone/>
            </a:pPr>
            <a:endParaRPr lang="en-CA" b="1" dirty="0" smtClean="0"/>
          </a:p>
          <a:p>
            <a:pPr lvl="1">
              <a:buNone/>
            </a:pPr>
            <a:r>
              <a:rPr lang="en-CA" b="1" dirty="0" smtClean="0"/>
              <a:t>lemma</a:t>
            </a:r>
            <a:r>
              <a:rPr lang="en-CA" dirty="0" smtClean="0"/>
              <a:t> name : "..."</a:t>
            </a:r>
          </a:p>
          <a:p>
            <a:pPr lvl="1">
              <a:buNone/>
            </a:pPr>
            <a:r>
              <a:rPr lang="en-CA" b="1" dirty="0" smtClean="0"/>
              <a:t>apply</a:t>
            </a:r>
            <a:r>
              <a:rPr lang="en-CA" dirty="0" smtClean="0"/>
              <a:t> (...)</a:t>
            </a:r>
          </a:p>
          <a:p>
            <a:pPr lvl="1">
              <a:buNone/>
            </a:pPr>
            <a:r>
              <a:rPr lang="en-CA" b="1" dirty="0" smtClean="0"/>
              <a:t>apply</a:t>
            </a:r>
            <a:r>
              <a:rPr lang="en-CA" dirty="0" smtClean="0"/>
              <a:t> (...)</a:t>
            </a:r>
          </a:p>
          <a:p>
            <a:pPr lvl="1">
              <a:buNone/>
            </a:pPr>
            <a:r>
              <a:rPr lang="en-CA" dirty="0" smtClean="0"/>
              <a:t>.</a:t>
            </a:r>
          </a:p>
          <a:p>
            <a:pPr lvl="1">
              <a:buNone/>
            </a:pPr>
            <a:r>
              <a:rPr lang="en-CA" dirty="0" smtClean="0"/>
              <a:t>.</a:t>
            </a:r>
          </a:p>
          <a:p>
            <a:pPr lvl="1">
              <a:buNone/>
            </a:pPr>
            <a:r>
              <a:rPr lang="en-CA" dirty="0" smtClean="0"/>
              <a:t>.</a:t>
            </a:r>
          </a:p>
          <a:p>
            <a:pPr lvl="1">
              <a:buNone/>
            </a:pPr>
            <a:r>
              <a:rPr lang="en-CA" b="1" dirty="0" smtClean="0"/>
              <a:t>done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      If the lemma is suitable as a simplification rule: </a:t>
            </a:r>
          </a:p>
          <a:p>
            <a:pPr>
              <a:buNone/>
            </a:pPr>
            <a:r>
              <a:rPr lang="en-CA" dirty="0" smtClean="0"/>
              <a:t>      </a:t>
            </a:r>
            <a:r>
              <a:rPr lang="en-CA" b="1" dirty="0" smtClean="0"/>
              <a:t>lemma </a:t>
            </a:r>
            <a:r>
              <a:rPr lang="en-CA" dirty="0" smtClean="0"/>
              <a:t>name [simp]: "..."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Automated Methods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Methods are commands to work on proof state.</a:t>
            </a:r>
          </a:p>
          <a:p>
            <a:pPr>
              <a:buNone/>
            </a:pPr>
            <a:r>
              <a:rPr lang="en-CA" dirty="0"/>
              <a:t> </a:t>
            </a:r>
            <a:r>
              <a:rPr lang="en-CA" dirty="0" smtClean="0"/>
              <a:t>  </a:t>
            </a:r>
            <a:r>
              <a:rPr lang="en-CA" b="1" dirty="0" smtClean="0"/>
              <a:t> Syntax </a:t>
            </a:r>
            <a:r>
              <a:rPr lang="en-CA" dirty="0" smtClean="0"/>
              <a:t>:</a:t>
            </a:r>
            <a:r>
              <a:rPr lang="en-CA" b="1" dirty="0" smtClean="0"/>
              <a:t> </a:t>
            </a:r>
            <a:r>
              <a:rPr lang="en-CA" b="1" i="1" dirty="0" smtClean="0"/>
              <a:t>apply </a:t>
            </a:r>
            <a:r>
              <a:rPr lang="en-CA" i="1" dirty="0" smtClean="0"/>
              <a:t>(method &lt;parameters&gt;)</a:t>
            </a:r>
            <a:endParaRPr lang="en-CA" dirty="0" smtClean="0"/>
          </a:p>
          <a:p>
            <a:pPr lvl="2">
              <a:buFont typeface="Courier New" pitchFamily="49" charset="0"/>
              <a:buChar char="o"/>
            </a:pPr>
            <a:r>
              <a:rPr lang="en-CA" b="1" dirty="0"/>
              <a:t>a</a:t>
            </a:r>
            <a:r>
              <a:rPr lang="en-CA" b="1" dirty="0" smtClean="0"/>
              <a:t>ssumption</a:t>
            </a:r>
            <a:r>
              <a:rPr lang="en-CA" dirty="0" smtClean="0"/>
              <a:t> : It solves a sub goal if consequent is contained in set of assumptions.</a:t>
            </a:r>
          </a:p>
          <a:p>
            <a:pPr lvl="2">
              <a:buFont typeface="Courier New" pitchFamily="49" charset="0"/>
              <a:buChar char="o"/>
            </a:pPr>
            <a:r>
              <a:rPr lang="en-CA" b="1" dirty="0"/>
              <a:t>a</a:t>
            </a:r>
            <a:r>
              <a:rPr lang="en-CA" b="1" dirty="0" smtClean="0"/>
              <a:t>uto</a:t>
            </a:r>
            <a:r>
              <a:rPr lang="en-CA" dirty="0" smtClean="0"/>
              <a:t> : Instructs </a:t>
            </a:r>
            <a:r>
              <a:rPr lang="en-CA" dirty="0"/>
              <a:t>I</a:t>
            </a:r>
            <a:r>
              <a:rPr lang="en-CA" dirty="0" smtClean="0"/>
              <a:t>sabelle to try and prove all subgoals automatically essentially by simplifying them.</a:t>
            </a:r>
          </a:p>
          <a:p>
            <a:pPr lvl="2">
              <a:buFont typeface="Courier New" pitchFamily="49" charset="0"/>
              <a:buChar char="o"/>
            </a:pPr>
            <a:r>
              <a:rPr lang="en-CA" b="1" dirty="0"/>
              <a:t>s</a:t>
            </a:r>
            <a:r>
              <a:rPr lang="en-CA" b="1" dirty="0" smtClean="0"/>
              <a:t>imp</a:t>
            </a:r>
            <a:r>
              <a:rPr lang="en-CA" dirty="0" smtClean="0"/>
              <a:t> : Same as auto but act on subgoal 1 only.</a:t>
            </a:r>
          </a:p>
          <a:p>
            <a:pPr lvl="2">
              <a:buNone/>
            </a:pPr>
            <a:r>
              <a:rPr lang="en-CA" b="1" dirty="0" smtClean="0"/>
              <a:t>[simp] </a:t>
            </a:r>
            <a:r>
              <a:rPr lang="en-CA" dirty="0" smtClean="0"/>
              <a:t>: It can be used to make a theorem simplification    rule. Example : prove rev(rev x) = x</a:t>
            </a:r>
          </a:p>
          <a:p>
            <a:pPr lvl="2">
              <a:buNone/>
            </a:pPr>
            <a:r>
              <a:rPr lang="en-CA" dirty="0" smtClean="0"/>
              <a:t>    </a:t>
            </a:r>
            <a:r>
              <a:rPr lang="en-CA" b="1" dirty="0" smtClean="0"/>
              <a:t>lemma</a:t>
            </a:r>
            <a:r>
              <a:rPr lang="en-CA" dirty="0" smtClean="0"/>
              <a:t> rev_rev </a:t>
            </a:r>
            <a:r>
              <a:rPr lang="en-CA" b="1" dirty="0" smtClean="0"/>
              <a:t>[simp] </a:t>
            </a:r>
            <a:r>
              <a:rPr lang="en-CA" dirty="0" smtClean="0"/>
              <a:t>: “rev(rev x) = x”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Methods (continued)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CA" b="1" dirty="0"/>
              <a:t>b</a:t>
            </a:r>
            <a:r>
              <a:rPr lang="en-CA" b="1" dirty="0" smtClean="0"/>
              <a:t>last</a:t>
            </a:r>
            <a:r>
              <a:rPr lang="en-CA" dirty="0" smtClean="0"/>
              <a:t> : </a:t>
            </a:r>
            <a:r>
              <a:rPr lang="en-CA" sz="2800" dirty="0" smtClean="0"/>
              <a:t>Covers logic, sets, relations</a:t>
            </a:r>
            <a:endParaRPr lang="en-CA" dirty="0" smtClean="0"/>
          </a:p>
          <a:p>
            <a:pPr lvl="1">
              <a:buFont typeface="Wingdings" pitchFamily="2" charset="2"/>
              <a:buChar char="§"/>
            </a:pPr>
            <a:r>
              <a:rPr lang="en-CA" dirty="0" smtClean="0"/>
              <a:t>Doesn’t support equality.</a:t>
            </a:r>
          </a:p>
          <a:p>
            <a:pPr>
              <a:buFont typeface="Courier New" pitchFamily="49" charset="0"/>
              <a:buChar char="o"/>
            </a:pPr>
            <a:r>
              <a:rPr lang="en-CA" b="1" dirty="0"/>
              <a:t>a</a:t>
            </a:r>
            <a:r>
              <a:rPr lang="en-CA" b="1" dirty="0" smtClean="0"/>
              <a:t>rith</a:t>
            </a:r>
            <a:r>
              <a:rPr lang="en-CA" dirty="0" smtClean="0"/>
              <a:t> : </a:t>
            </a:r>
            <a:r>
              <a:rPr lang="en-CA" sz="2800" dirty="0" smtClean="0"/>
              <a:t>Covers linear arithmetic. </a:t>
            </a:r>
          </a:p>
          <a:p>
            <a:pPr lvl="1">
              <a:buFont typeface="Wingdings" pitchFamily="2" charset="2"/>
              <a:buChar char="§"/>
            </a:pPr>
            <a:r>
              <a:rPr lang="en-CA" dirty="0" smtClean="0"/>
              <a:t>Supports int, reals as well</a:t>
            </a:r>
          </a:p>
          <a:p>
            <a:pPr lvl="1">
              <a:buFont typeface="Wingdings" pitchFamily="2" charset="2"/>
              <a:buChar char="§"/>
            </a:pPr>
            <a:r>
              <a:rPr lang="en-CA" dirty="0" smtClean="0"/>
              <a:t>Doesn’t support complex multiplication (*)</a:t>
            </a:r>
          </a:p>
          <a:p>
            <a:pPr>
              <a:buFont typeface="Courier New" pitchFamily="49" charset="0"/>
              <a:buChar char="o"/>
            </a:pPr>
            <a:r>
              <a:rPr lang="en-CA" b="1" dirty="0" smtClean="0"/>
              <a:t>Induction</a:t>
            </a:r>
            <a:r>
              <a:rPr lang="en-CA" dirty="0" smtClean="0"/>
              <a:t> : </a:t>
            </a:r>
            <a:r>
              <a:rPr lang="en-CA" sz="2800" b="1" i="1" dirty="0" smtClean="0"/>
              <a:t>apply</a:t>
            </a:r>
            <a:r>
              <a:rPr lang="en-CA" sz="2800" i="1" dirty="0" smtClean="0"/>
              <a:t> (induction m) : </a:t>
            </a:r>
            <a:r>
              <a:rPr lang="en-CA" sz="2800" dirty="0" smtClean="0"/>
              <a:t>Tells </a:t>
            </a:r>
            <a:r>
              <a:rPr lang="en-CA" sz="2800" dirty="0"/>
              <a:t>I</a:t>
            </a:r>
            <a:r>
              <a:rPr lang="en-CA" sz="2800" dirty="0" smtClean="0"/>
              <a:t>sabelle to start a proof by induction on m.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EXAMPLE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CA" b="1" dirty="0" smtClean="0"/>
              <a:t>theory</a:t>
            </a:r>
            <a:r>
              <a:rPr lang="en-CA" dirty="0" smtClean="0"/>
              <a:t> addition</a:t>
            </a:r>
          </a:p>
          <a:p>
            <a:pPr>
              <a:buNone/>
            </a:pPr>
            <a:r>
              <a:rPr lang="en-CA" b="1" dirty="0" smtClean="0"/>
              <a:t>imports</a:t>
            </a:r>
            <a:r>
              <a:rPr lang="en-CA" dirty="0" smtClean="0"/>
              <a:t> Main</a:t>
            </a:r>
          </a:p>
          <a:p>
            <a:pPr>
              <a:buNone/>
            </a:pPr>
            <a:r>
              <a:rPr lang="en-CA" b="1" dirty="0" smtClean="0"/>
              <a:t>begin</a:t>
            </a:r>
            <a:r>
              <a:rPr lang="en-CA" dirty="0" smtClean="0"/>
              <a:t>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b="1" dirty="0" smtClean="0"/>
              <a:t>fun</a:t>
            </a:r>
            <a:r>
              <a:rPr lang="en-CA" dirty="0" smtClean="0"/>
              <a:t> add :: "nat⇒ nat ⇒ nat"</a:t>
            </a:r>
            <a:r>
              <a:rPr lang="en-CA" b="1" dirty="0" smtClean="0"/>
              <a:t> where</a:t>
            </a:r>
          </a:p>
          <a:p>
            <a:pPr>
              <a:buNone/>
            </a:pPr>
            <a:r>
              <a:rPr lang="en-CA" dirty="0" smtClean="0"/>
              <a:t>"add 0 n = n" |</a:t>
            </a:r>
          </a:p>
          <a:p>
            <a:pPr>
              <a:buNone/>
            </a:pPr>
            <a:r>
              <a:rPr lang="en-CA" dirty="0" smtClean="0"/>
              <a:t>"add (Suc m) n = Suc(add m n)"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b="1" dirty="0" smtClean="0"/>
              <a:t>lemma</a:t>
            </a:r>
            <a:r>
              <a:rPr lang="en-CA" dirty="0" smtClean="0"/>
              <a:t> add_ex [simp]: "add m 0 = m"</a:t>
            </a:r>
          </a:p>
          <a:p>
            <a:pPr>
              <a:buNone/>
            </a:pPr>
            <a:r>
              <a:rPr lang="en-CA" b="1" dirty="0" smtClean="0"/>
              <a:t>apply</a:t>
            </a:r>
            <a:r>
              <a:rPr lang="en-CA" dirty="0" smtClean="0"/>
              <a:t>(induction m)</a:t>
            </a:r>
          </a:p>
          <a:p>
            <a:pPr>
              <a:buNone/>
            </a:pPr>
            <a:r>
              <a:rPr lang="en-CA" b="1" dirty="0" smtClean="0"/>
              <a:t>apply</a:t>
            </a:r>
            <a:r>
              <a:rPr lang="en-CA" dirty="0" smtClean="0"/>
              <a:t>(auto)</a:t>
            </a:r>
          </a:p>
          <a:p>
            <a:pPr>
              <a:buNone/>
            </a:pPr>
            <a:r>
              <a:rPr lang="en-CA" b="1" dirty="0" smtClean="0"/>
              <a:t>done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b="1" dirty="0" smtClean="0"/>
              <a:t>end</a:t>
            </a:r>
            <a:endParaRPr lang="en-CA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Bibliography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>
                <a:hlinkClick r:id="rId2"/>
              </a:rPr>
              <a:t>https://www.cl.cam.ac.uk/research/hvg/Isabelle/documentation.html</a:t>
            </a:r>
            <a:endParaRPr lang="en-CA" dirty="0" smtClean="0"/>
          </a:p>
          <a:p>
            <a:r>
              <a:rPr lang="en-CA" dirty="0" smtClean="0"/>
              <a:t>Theorem Proving with Isabelle/HOL : By Tobias Nipkow.</a:t>
            </a:r>
          </a:p>
          <a:p>
            <a:pPr lvl="1">
              <a:buNone/>
            </a:pPr>
            <a:r>
              <a:rPr lang="en-CA" dirty="0" smtClean="0">
                <a:hlinkClick r:id="rId3"/>
              </a:rPr>
              <a:t>http://isabelle.in.tum.de/coursematerial/PSV2009-1/</a:t>
            </a:r>
            <a:endParaRPr lang="en-CA" dirty="0" smtClean="0"/>
          </a:p>
          <a:p>
            <a:r>
              <a:rPr lang="en-CA" dirty="0" smtClean="0"/>
              <a:t>Isabelle/HOL : A Proof Assistant for Higher Order Logic</a:t>
            </a:r>
            <a:r>
              <a:rPr lang="en-CA" sz="2600" dirty="0" smtClean="0"/>
              <a:t>. By- Tobias </a:t>
            </a:r>
            <a:r>
              <a:rPr lang="en-CA" sz="2600" dirty="0" err="1" smtClean="0"/>
              <a:t>Nipkow</a:t>
            </a:r>
            <a:r>
              <a:rPr lang="en-CA" sz="2600" dirty="0" smtClean="0"/>
              <a:t>, Lawrence C. Paulson, Markus Wenzel</a:t>
            </a:r>
            <a:endParaRPr lang="en-CA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Outline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err="1" smtClean="0"/>
              <a:t>Intoduction</a:t>
            </a:r>
            <a:endParaRPr lang="en-CA" dirty="0" smtClean="0"/>
          </a:p>
          <a:p>
            <a:r>
              <a:rPr lang="en-CA" dirty="0" smtClean="0"/>
              <a:t>Theory </a:t>
            </a:r>
            <a:r>
              <a:rPr lang="en-CA" dirty="0" smtClean="0"/>
              <a:t>Format</a:t>
            </a:r>
          </a:p>
          <a:p>
            <a:r>
              <a:rPr lang="en-CA" dirty="0" smtClean="0"/>
              <a:t>HOL</a:t>
            </a:r>
            <a:endParaRPr lang="en-CA" dirty="0" smtClean="0"/>
          </a:p>
          <a:p>
            <a:r>
              <a:rPr lang="en-CA" dirty="0" smtClean="0"/>
              <a:t>Proof format</a:t>
            </a:r>
            <a:endParaRPr lang="en-CA" dirty="0" smtClean="0"/>
          </a:p>
          <a:p>
            <a:r>
              <a:rPr lang="en-CA" dirty="0" smtClean="0"/>
              <a:t>Example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ISABELLE/HOL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Isabelle theorem prover is an interactive proof assistant.</a:t>
            </a:r>
          </a:p>
          <a:p>
            <a:r>
              <a:rPr lang="en-CA" dirty="0" smtClean="0"/>
              <a:t>It is a Generic Proof Assistant.</a:t>
            </a:r>
          </a:p>
          <a:p>
            <a:r>
              <a:rPr lang="en-CA" dirty="0" smtClean="0"/>
              <a:t>It was developed at University of Cambridge (Laury Paulson) , TU Munchen (Tobias Nipkow) and Universt Paris Sud (Makarius Wenzel)</a:t>
            </a:r>
          </a:p>
          <a:p>
            <a:r>
              <a:rPr lang="en-CA" dirty="0" smtClean="0"/>
              <a:t>Isabelle/HOL is specialization of Isabelle for HOL (Higher Order Logic).</a:t>
            </a:r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INSTALLATION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Download system from : </a:t>
            </a:r>
          </a:p>
          <a:p>
            <a:pPr>
              <a:buNone/>
            </a:pPr>
            <a:r>
              <a:rPr lang="en-CA" dirty="0" smtClean="0">
                <a:hlinkClick r:id="rId2"/>
              </a:rPr>
              <a:t>https://www.cl.cam.ac.uk/research/hvg/Isabelle/</a:t>
            </a:r>
            <a:endParaRPr lang="en-CA" dirty="0" smtClean="0"/>
          </a:p>
          <a:p>
            <a:r>
              <a:rPr lang="en-CA" dirty="0" smtClean="0"/>
              <a:t>It is currently available for three platforms :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WINDOWS 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MAC OS X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LINUX</a:t>
            </a:r>
          </a:p>
          <a:p>
            <a:r>
              <a:rPr lang="en-CA" dirty="0" smtClean="0"/>
              <a:t>Platform specific application bundle includes sources, documentation and add on components required.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INTERFACE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Isabelle jEdit is the interface for current version of Isabelle/HOL.</a:t>
            </a:r>
          </a:p>
          <a:p>
            <a:r>
              <a:rPr lang="en-CA" dirty="0" smtClean="0"/>
              <a:t>Interactive Development Environment</a:t>
            </a:r>
          </a:p>
          <a:p>
            <a:r>
              <a:rPr lang="en-CA" dirty="0" smtClean="0"/>
              <a:t>Parses and interprets file while it is typed.</a:t>
            </a:r>
          </a:p>
          <a:p>
            <a:r>
              <a:rPr lang="en-CA" dirty="0" smtClean="0"/>
              <a:t>List of mathematical symbols provided.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THEORIES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General format of theory T in Isabelle/HOL is :</a:t>
            </a:r>
          </a:p>
          <a:p>
            <a:pPr lvl="2">
              <a:buNone/>
            </a:pPr>
            <a:endParaRPr lang="en-CA" dirty="0" smtClean="0"/>
          </a:p>
          <a:p>
            <a:pPr lvl="2">
              <a:buNone/>
            </a:pPr>
            <a:r>
              <a:rPr lang="en-CA" b="1" dirty="0" smtClean="0"/>
              <a:t>Theory</a:t>
            </a:r>
            <a:r>
              <a:rPr lang="en-CA" dirty="0" smtClean="0"/>
              <a:t> T</a:t>
            </a:r>
          </a:p>
          <a:p>
            <a:pPr lvl="2">
              <a:buNone/>
            </a:pPr>
            <a:r>
              <a:rPr lang="en-CA" b="1" dirty="0" smtClean="0"/>
              <a:t>Imports</a:t>
            </a:r>
            <a:r>
              <a:rPr lang="en-CA" dirty="0" smtClean="0"/>
              <a:t> B</a:t>
            </a:r>
            <a:r>
              <a:rPr lang="en-CA" baseline="-25000" dirty="0" smtClean="0"/>
              <a:t>1..........</a:t>
            </a:r>
            <a:r>
              <a:rPr lang="en-CA" dirty="0" smtClean="0"/>
              <a:t> B</a:t>
            </a:r>
            <a:r>
              <a:rPr lang="en-CA" baseline="-25000" dirty="0" smtClean="0"/>
              <a:t>n</a:t>
            </a:r>
            <a:r>
              <a:rPr lang="en-CA" dirty="0"/>
              <a:t> </a:t>
            </a:r>
            <a:endParaRPr lang="en-CA" dirty="0" smtClean="0"/>
          </a:p>
          <a:p>
            <a:pPr lvl="2">
              <a:buNone/>
            </a:pPr>
            <a:r>
              <a:rPr lang="en-CA" b="1" dirty="0" smtClean="0"/>
              <a:t>Begin</a:t>
            </a:r>
          </a:p>
          <a:p>
            <a:pPr lvl="2">
              <a:buNone/>
            </a:pPr>
            <a:endParaRPr lang="en-CA" dirty="0" smtClean="0"/>
          </a:p>
          <a:p>
            <a:pPr lvl="2">
              <a:buNone/>
            </a:pPr>
            <a:r>
              <a:rPr lang="en-CA" dirty="0" smtClean="0"/>
              <a:t>(Declarations, Definitions &amp; Proofs)</a:t>
            </a:r>
          </a:p>
          <a:p>
            <a:pPr lvl="2">
              <a:buNone/>
            </a:pPr>
            <a:endParaRPr lang="en-CA" dirty="0" smtClean="0"/>
          </a:p>
          <a:p>
            <a:pPr lvl="2">
              <a:buNone/>
            </a:pPr>
            <a:r>
              <a:rPr lang="en-CA" b="1" dirty="0" smtClean="0"/>
              <a:t>end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Brief Review of HOL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HOL </a:t>
            </a:r>
            <a:r>
              <a:rPr lang="en-CA" dirty="0"/>
              <a:t>has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datatypes</a:t>
            </a:r>
            <a:endParaRPr lang="en-CA" dirty="0"/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recursive </a:t>
            </a:r>
            <a:r>
              <a:rPr lang="en-CA" dirty="0"/>
              <a:t>functions</a:t>
            </a:r>
          </a:p>
          <a:p>
            <a:pPr lvl="1">
              <a:buFont typeface="Courier New" pitchFamily="49" charset="0"/>
              <a:buChar char="o"/>
            </a:pPr>
            <a:r>
              <a:rPr lang="en-CA" dirty="0" smtClean="0"/>
              <a:t>logical </a:t>
            </a:r>
            <a:r>
              <a:rPr lang="en-CA" dirty="0"/>
              <a:t>operators (∧, −→, ∀, ∃, . . . </a:t>
            </a:r>
            <a:r>
              <a:rPr lang="en-CA" dirty="0" smtClean="0"/>
              <a:t>)</a:t>
            </a:r>
          </a:p>
          <a:p>
            <a:pPr lvl="1">
              <a:buNone/>
            </a:pPr>
            <a:endParaRPr lang="en-CA" dirty="0"/>
          </a:p>
          <a:p>
            <a:r>
              <a:rPr lang="en-CA" dirty="0"/>
              <a:t>HOL </a:t>
            </a:r>
            <a:r>
              <a:rPr lang="en-CA" dirty="0" smtClean="0"/>
              <a:t>= functional programming + logic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Types 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CA" b="1" dirty="0" smtClean="0"/>
              <a:t>Basic Syntax – </a:t>
            </a:r>
          </a:p>
          <a:p>
            <a:pPr lvl="1">
              <a:buNone/>
            </a:pPr>
            <a:r>
              <a:rPr lang="el-GR" dirty="0" smtClean="0"/>
              <a:t>τ </a:t>
            </a:r>
            <a:r>
              <a:rPr lang="el-GR" dirty="0"/>
              <a:t>::= (τ </a:t>
            </a:r>
            <a:r>
              <a:rPr lang="el-GR" dirty="0" smtClean="0"/>
              <a:t>)</a:t>
            </a:r>
            <a:endParaRPr lang="en-CA" dirty="0" smtClean="0"/>
          </a:p>
          <a:p>
            <a:pPr lvl="2">
              <a:buNone/>
            </a:pPr>
            <a:r>
              <a:rPr lang="en-CA" dirty="0" smtClean="0"/>
              <a:t>| </a:t>
            </a:r>
            <a:r>
              <a:rPr lang="en-CA" dirty="0"/>
              <a:t>bool | nat | . . </a:t>
            </a:r>
            <a:r>
              <a:rPr lang="en-CA" dirty="0" smtClean="0"/>
              <a:t>.         </a:t>
            </a:r>
            <a:r>
              <a:rPr lang="en-CA" dirty="0"/>
              <a:t>base </a:t>
            </a:r>
            <a:r>
              <a:rPr lang="en-CA" dirty="0" smtClean="0"/>
              <a:t>types</a:t>
            </a:r>
          </a:p>
          <a:p>
            <a:pPr lvl="2">
              <a:buNone/>
            </a:pPr>
            <a:r>
              <a:rPr lang="en-CA" dirty="0" smtClean="0"/>
              <a:t>| </a:t>
            </a:r>
            <a:r>
              <a:rPr lang="en-CA" dirty="0"/>
              <a:t>’a | ’b | . . </a:t>
            </a:r>
            <a:r>
              <a:rPr lang="en-CA" dirty="0" smtClean="0"/>
              <a:t>.                type </a:t>
            </a:r>
            <a:r>
              <a:rPr lang="en-CA" dirty="0"/>
              <a:t>variables</a:t>
            </a:r>
          </a:p>
          <a:p>
            <a:pPr lvl="2">
              <a:buNone/>
            </a:pPr>
            <a:r>
              <a:rPr lang="en-CA" dirty="0" smtClean="0"/>
              <a:t>|</a:t>
            </a:r>
            <a:r>
              <a:rPr lang="el-GR" dirty="0" smtClean="0"/>
              <a:t> </a:t>
            </a:r>
            <a:r>
              <a:rPr lang="el-GR" dirty="0"/>
              <a:t>τ ⇒ τ </a:t>
            </a:r>
            <a:r>
              <a:rPr lang="en-CA" dirty="0" smtClean="0"/>
              <a:t>                          total functions</a:t>
            </a:r>
            <a:endParaRPr lang="en-CA" dirty="0"/>
          </a:p>
          <a:p>
            <a:pPr lvl="2">
              <a:buNone/>
            </a:pPr>
            <a:r>
              <a:rPr lang="en-CA" dirty="0" smtClean="0"/>
              <a:t>|</a:t>
            </a:r>
            <a:r>
              <a:rPr lang="el-GR" dirty="0" smtClean="0"/>
              <a:t> </a:t>
            </a:r>
            <a:r>
              <a:rPr lang="en-CA" dirty="0" smtClean="0"/>
              <a:t>sets,</a:t>
            </a:r>
            <a:r>
              <a:rPr lang="el-GR" dirty="0" smtClean="0"/>
              <a:t> </a:t>
            </a:r>
            <a:r>
              <a:rPr lang="en-CA" dirty="0" smtClean="0"/>
              <a:t>lists                    type constructors</a:t>
            </a:r>
            <a:endParaRPr lang="en-CA" dirty="0"/>
          </a:p>
          <a:p>
            <a:pPr lvl="2">
              <a:buNone/>
            </a:pPr>
            <a:r>
              <a:rPr lang="en-CA" dirty="0" smtClean="0"/>
              <a:t>|. </a:t>
            </a:r>
            <a:r>
              <a:rPr lang="en-CA" dirty="0"/>
              <a:t>. </a:t>
            </a:r>
            <a:r>
              <a:rPr lang="en-CA" dirty="0" smtClean="0"/>
              <a:t>.                                </a:t>
            </a:r>
            <a:r>
              <a:rPr lang="en-CA" dirty="0"/>
              <a:t>user-defined </a:t>
            </a:r>
            <a:r>
              <a:rPr lang="en-CA" dirty="0" smtClean="0"/>
              <a:t>types</a:t>
            </a:r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r>
              <a:rPr lang="en-CA" dirty="0" smtClean="0"/>
              <a:t>All terms and formulae should be well typed in Isabelle.</a:t>
            </a:r>
          </a:p>
          <a:p>
            <a:pPr>
              <a:buNone/>
            </a:pPr>
            <a:r>
              <a:rPr lang="en-CA" dirty="0" smtClean="0"/>
              <a:t>    </a:t>
            </a: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rgbClr val="0000FF"/>
                </a:solidFill>
              </a:rPr>
              <a:t>Type Inference and Type Annotation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Type Inference </a:t>
            </a:r>
            <a:r>
              <a:rPr lang="en-CA" dirty="0" smtClean="0"/>
              <a:t>: Isabelle automatically computes the type of each variable in a term.</a:t>
            </a:r>
          </a:p>
          <a:p>
            <a:r>
              <a:rPr lang="en-CA" b="1" dirty="0" smtClean="0"/>
              <a:t>Type Annotations </a:t>
            </a:r>
            <a:r>
              <a:rPr lang="en-CA" dirty="0" smtClean="0"/>
              <a:t>: In </a:t>
            </a:r>
            <a:r>
              <a:rPr lang="en-CA" dirty="0"/>
              <a:t>the presence of </a:t>
            </a:r>
            <a:r>
              <a:rPr lang="en-CA" i="1" dirty="0"/>
              <a:t>overloaded functions </a:t>
            </a:r>
            <a:r>
              <a:rPr lang="en-CA" i="1" dirty="0" smtClean="0"/>
              <a:t>type inference is </a:t>
            </a:r>
            <a:r>
              <a:rPr lang="en-CA" dirty="0" smtClean="0"/>
              <a:t>not </a:t>
            </a:r>
            <a:r>
              <a:rPr lang="en-CA" dirty="0"/>
              <a:t>always possible</a:t>
            </a:r>
            <a:r>
              <a:rPr lang="en-CA" dirty="0" smtClean="0"/>
              <a:t>. Type constraints are needed in such cases.</a:t>
            </a:r>
          </a:p>
          <a:p>
            <a:pPr>
              <a:buNone/>
            </a:pPr>
            <a:r>
              <a:rPr lang="en-CA" dirty="0"/>
              <a:t> </a:t>
            </a:r>
            <a:r>
              <a:rPr lang="en-CA" dirty="0" smtClean="0"/>
              <a:t>                     Syntax  :  </a:t>
            </a:r>
            <a:r>
              <a:rPr lang="en-CA" i="1" dirty="0"/>
              <a:t>f (x::nat)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891</Words>
  <Application>Microsoft Office PowerPoint</Application>
  <PresentationFormat>On-screen Show (4:3)</PresentationFormat>
  <Paragraphs>159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ISABELLE/HOL</vt:lpstr>
      <vt:lpstr>Outline</vt:lpstr>
      <vt:lpstr>ISABELLE/HOL</vt:lpstr>
      <vt:lpstr>INSTALLATION</vt:lpstr>
      <vt:lpstr>INTERFACE</vt:lpstr>
      <vt:lpstr>THEORIES</vt:lpstr>
      <vt:lpstr>Brief Review of HOL</vt:lpstr>
      <vt:lpstr>Types </vt:lpstr>
      <vt:lpstr>Type Inference and Type Annotation</vt:lpstr>
      <vt:lpstr>Terms </vt:lpstr>
      <vt:lpstr>Formulae</vt:lpstr>
      <vt:lpstr>Variables</vt:lpstr>
      <vt:lpstr>Functions</vt:lpstr>
      <vt:lpstr>Functions (continued)</vt:lpstr>
      <vt:lpstr>Proofs</vt:lpstr>
      <vt:lpstr>Automated Methods</vt:lpstr>
      <vt:lpstr>Methods (continued)</vt:lpstr>
      <vt:lpstr>EXAMPLE</vt:lpstr>
      <vt:lpstr>Bibliography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Vasudha</dc:creator>
  <cp:lastModifiedBy>Vasudha</cp:lastModifiedBy>
  <cp:revision>55</cp:revision>
  <dcterms:created xsi:type="dcterms:W3CDTF">2014-02-26T07:26:56Z</dcterms:created>
  <dcterms:modified xsi:type="dcterms:W3CDTF">2014-02-28T19:15:00Z</dcterms:modified>
</cp:coreProperties>
</file>