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7"/>
  </p:notesMasterIdLst>
  <p:sldIdLst>
    <p:sldId id="258" r:id="rId2"/>
    <p:sldId id="291" r:id="rId3"/>
    <p:sldId id="259" r:id="rId4"/>
    <p:sldId id="286" r:id="rId5"/>
    <p:sldId id="260" r:id="rId6"/>
    <p:sldId id="261" r:id="rId7"/>
    <p:sldId id="262" r:id="rId8"/>
    <p:sldId id="287" r:id="rId9"/>
    <p:sldId id="288" r:id="rId10"/>
    <p:sldId id="263" r:id="rId11"/>
    <p:sldId id="264" r:id="rId12"/>
    <p:sldId id="279" r:id="rId13"/>
    <p:sldId id="290" r:id="rId14"/>
    <p:sldId id="281" r:id="rId15"/>
    <p:sldId id="289" r:id="rId16"/>
    <p:sldId id="266" r:id="rId17"/>
    <p:sldId id="269" r:id="rId18"/>
    <p:sldId id="270" r:id="rId19"/>
    <p:sldId id="272" r:id="rId20"/>
    <p:sldId id="293" r:id="rId21"/>
    <p:sldId id="292" r:id="rId22"/>
    <p:sldId id="275" r:id="rId23"/>
    <p:sldId id="276" r:id="rId24"/>
    <p:sldId id="284" r:id="rId25"/>
    <p:sldId id="285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A654D-4947-4ABD-ADA1-1FD6E6C50911}" type="datetimeFigureOut">
              <a:rPr lang="en-US" smtClean="0"/>
              <a:pPr/>
              <a:t>3/29/2010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4C31B-0F92-4894-94D5-54328297C484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A4C31B-0F92-4894-94D5-54328297C484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54520-B99F-42EB-A5A3-C86DE3ACD392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27D7-110A-4FDA-87A7-DD1C7C3A73EA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2A6C-BBB4-4AE1-9408-9635912FF3DE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9BF0-BC4E-47E8-A2F6-2EE02ABF9547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E16D-4DED-4918-8A3D-41DE804D8829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06A8E-CDBF-45BD-9C17-591AD78C0606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25DA-03C7-492A-883A-ADB31BEEA55E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4B8D-F889-495D-B887-451C578E539A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BA556-3945-4712-8740-7886AFA7E790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FC8B-D3CE-40CC-A698-00B02E5E2704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0A12E-79BD-4FA1-9FED-7354BBEB8EE8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7B2A884-12CE-4CA5-9128-B9694EF0BEE7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dissolve/>
  </p:transition>
  <p:hf hdr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B-Method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Abstract_Machine_Notation" TargetMode="External"/><Relationship Id="rId2" Type="http://schemas.openxmlformats.org/officeDocument/2006/relationships/hyperlink" Target="http://en.wikipedia.org/wiki/Formal_method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Software_development" TargetMode="External"/><Relationship Id="rId4" Type="http://schemas.openxmlformats.org/officeDocument/2006/relationships/hyperlink" Target="http://en.wikipedia.org/wiki/Software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Safety-critical_system" TargetMode="External"/><Relationship Id="rId3" Type="http://schemas.openxmlformats.org/officeDocument/2006/relationships/hyperlink" Target="http://en.wikipedia.org/wiki/France" TargetMode="External"/><Relationship Id="rId7" Type="http://schemas.openxmlformats.org/officeDocument/2006/relationships/hyperlink" Target="http://en.wikipedia.org/wiki/Programming_language" TargetMode="External"/><Relationship Id="rId2" Type="http://schemas.openxmlformats.org/officeDocument/2006/relationships/hyperlink" Target="http://en.wikipedia.org/wiki/Jean-Raymond_Abria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Zermelo%E2%80%93Fraenkel_set_theory" TargetMode="External"/><Relationship Id="rId5" Type="http://schemas.openxmlformats.org/officeDocument/2006/relationships/hyperlink" Target="http://en.wikipedia.org/wiki/Z_notation" TargetMode="External"/><Relationship Id="rId4" Type="http://schemas.openxmlformats.org/officeDocument/2006/relationships/hyperlink" Target="http://en.wikipedia.org/wiki/United_Kingdom" TargetMode="External"/><Relationship Id="rId9" Type="http://schemas.openxmlformats.org/officeDocument/2006/relationships/hyperlink" Target="http://en.wikipedia.org/wiki/Europe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4000" dirty="0" smtClean="0"/>
              <a:t/>
            </a:r>
            <a:br>
              <a:rPr lang="en-CA" sz="4000" dirty="0" smtClean="0"/>
            </a:br>
            <a:r>
              <a:rPr lang="en-CA" sz="4000" dirty="0" smtClean="0"/>
              <a:t> </a:t>
            </a: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54520-B99F-42EB-A5A3-C86DE3ACD392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57200" y="990600"/>
            <a:ext cx="8001000" cy="5029200"/>
          </a:xfrm>
        </p:spPr>
        <p:txBody>
          <a:bodyPr>
            <a:normAutofit/>
          </a:bodyPr>
          <a:lstStyle/>
          <a:p>
            <a:r>
              <a:rPr lang="en-CA" sz="4400" dirty="0" smtClean="0"/>
              <a:t>B </a:t>
            </a:r>
            <a:br>
              <a:rPr lang="en-CA" sz="4400" dirty="0" smtClean="0"/>
            </a:br>
            <a:r>
              <a:rPr lang="en-CA" sz="4400" dirty="0" smtClean="0"/>
              <a:t>(The language of B-Method )</a:t>
            </a:r>
          </a:p>
          <a:p>
            <a:endParaRPr lang="en-US" b="1" dirty="0" smtClean="0">
              <a:cs typeface="DaunPenh" pitchFamily="2" charset="0"/>
            </a:endParaRPr>
          </a:p>
          <a:p>
            <a:r>
              <a:rPr lang="en-US" b="1" dirty="0" smtClean="0">
                <a:cs typeface="DaunPenh" pitchFamily="2" charset="0"/>
              </a:rPr>
              <a:t>Course</a:t>
            </a:r>
            <a:r>
              <a:rPr lang="en-US" b="1" dirty="0" smtClean="0">
                <a:cs typeface="DaunPenh" pitchFamily="2" charset="0"/>
              </a:rPr>
              <a:t>: CAS760 Logic for Practical Use</a:t>
            </a:r>
          </a:p>
          <a:p>
            <a:r>
              <a:rPr lang="en-US" b="1" dirty="0" smtClean="0">
                <a:cs typeface="DaunPenh" pitchFamily="2" charset="0"/>
              </a:rPr>
              <a:t>Instructor: Dr. William M. Farmer</a:t>
            </a:r>
          </a:p>
          <a:p>
            <a:r>
              <a:rPr lang="en-CA" b="1" dirty="0" err="1" smtClean="0">
                <a:cs typeface="DaunPenh" pitchFamily="2" charset="0"/>
              </a:rPr>
              <a:t>Ehsan</a:t>
            </a:r>
            <a:r>
              <a:rPr lang="en-CA" b="1" dirty="0" smtClean="0">
                <a:cs typeface="DaunPenh" pitchFamily="2" charset="0"/>
              </a:rPr>
              <a:t> Mohammad </a:t>
            </a:r>
            <a:r>
              <a:rPr lang="en-CA" b="1" dirty="0" err="1" smtClean="0">
                <a:cs typeface="DaunPenh" pitchFamily="2" charset="0"/>
              </a:rPr>
              <a:t>Kazemi</a:t>
            </a:r>
            <a:endParaRPr lang="en-US" sz="2400" b="1" dirty="0" smtClean="0">
              <a:cs typeface="DaunPenh" pitchFamily="2" charset="0"/>
            </a:endParaRPr>
          </a:p>
          <a:p>
            <a:r>
              <a:rPr lang="en-US" b="1" dirty="0" smtClean="0">
                <a:cs typeface="DaunPenh" pitchFamily="2" charset="0"/>
              </a:rPr>
              <a:t>Department of Computing and Software</a:t>
            </a:r>
          </a:p>
          <a:p>
            <a:r>
              <a:rPr lang="en-CA" b="1" dirty="0" smtClean="0">
                <a:cs typeface="DaunPenh" pitchFamily="2" charset="0"/>
              </a:rPr>
              <a:t>McMaster University</a:t>
            </a:r>
          </a:p>
          <a:p>
            <a:r>
              <a:rPr lang="en-CA" b="1" dirty="0" smtClean="0">
                <a:cs typeface="DaunPenh" pitchFamily="2" charset="0"/>
              </a:rPr>
              <a:t>Winter 2010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3200400" cy="1143000"/>
          </a:xfrm>
        </p:spPr>
        <p:txBody>
          <a:bodyPr>
            <a:normAutofit/>
          </a:bodyPr>
          <a:lstStyle/>
          <a:p>
            <a:r>
              <a:rPr lang="en-CA" dirty="0" smtClean="0"/>
              <a:t>MACHINE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The MACHINE clause is used to provide the name of the machine</a:t>
            </a:r>
          </a:p>
          <a:p>
            <a:r>
              <a:rPr lang="en-CA" dirty="0" smtClean="0"/>
              <a:t>All machines in a development must have different names in order to allow other parts of a large specification to refer to them.</a:t>
            </a:r>
          </a:p>
          <a:p>
            <a:r>
              <a:rPr lang="en-CA" dirty="0" smtClean="0"/>
              <a:t>In case of the ticket dispenser example:</a:t>
            </a:r>
          </a:p>
          <a:p>
            <a:endParaRPr lang="en-CA" dirty="0" smtClean="0"/>
          </a:p>
          <a:p>
            <a:pPr>
              <a:buNone/>
            </a:pPr>
            <a:r>
              <a:rPr lang="en-CA" dirty="0" smtClean="0">
                <a:solidFill>
                  <a:srgbClr val="FF0000"/>
                </a:solidFill>
              </a:rPr>
              <a:t>MACHINE</a:t>
            </a:r>
            <a:r>
              <a:rPr lang="en-CA" dirty="0" smtClean="0"/>
              <a:t> Ticket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9BF0-BC4E-47E8-A2F6-2EE02ABF9547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124200" cy="1143000"/>
          </a:xfrm>
        </p:spPr>
        <p:txBody>
          <a:bodyPr/>
          <a:lstStyle/>
          <a:p>
            <a:r>
              <a:rPr lang="en-CA" dirty="0" smtClean="0"/>
              <a:t>VARIABLES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All of the variables which are going to be used in the machine are simply listed in the VARIABLES clause.</a:t>
            </a:r>
          </a:p>
          <a:p>
            <a:r>
              <a:rPr lang="en-CA" dirty="0" smtClean="0"/>
              <a:t>In Ticket machine two pieces of information are important to maintain: the number of the next customer or ticket which will be given by the dispenser and the number of customer or ticket currently being served.</a:t>
            </a:r>
          </a:p>
          <a:p>
            <a:r>
              <a:rPr lang="en-CA" dirty="0" smtClean="0"/>
              <a:t>The VARIABLES clause in our case:</a:t>
            </a:r>
          </a:p>
          <a:p>
            <a:endParaRPr lang="en-CA" dirty="0" smtClean="0"/>
          </a:p>
          <a:p>
            <a:r>
              <a:rPr lang="en-CA" dirty="0" smtClean="0">
                <a:solidFill>
                  <a:srgbClr val="FF0000"/>
                </a:solidFill>
              </a:rPr>
              <a:t>VARIABLES</a:t>
            </a:r>
            <a:r>
              <a:rPr lang="en-CA" dirty="0" smtClean="0"/>
              <a:t> Serve, Next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9BF0-BC4E-47E8-A2F6-2EE02ABF9547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3657600" cy="1143000"/>
          </a:xfrm>
        </p:spPr>
        <p:txBody>
          <a:bodyPr/>
          <a:lstStyle/>
          <a:p>
            <a:r>
              <a:rPr lang="en-CA" dirty="0" smtClean="0"/>
              <a:t>INVARIANT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Provides all the information about the variables of the machine, such as their types and other constraints</a:t>
            </a:r>
          </a:p>
          <a:p>
            <a:r>
              <a:rPr lang="en-CA" dirty="0" smtClean="0"/>
              <a:t>Can also give some restriction on the variables possible values  </a:t>
            </a:r>
          </a:p>
          <a:p>
            <a:r>
              <a:rPr lang="en-CA" dirty="0" smtClean="0"/>
              <a:t>The variables values change as the machine executes, but this clause describes the properties of variables which must be always True as the execution progresses. </a:t>
            </a:r>
          </a:p>
          <a:p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9BF0-BC4E-47E8-A2F6-2EE02ABF9547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8" name="Picture 2" descr="C:\Users\Maryam&amp;Ehsan\Desktop\Practical Logic in Use\presentation\first presentation\images\INVARIANT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019800"/>
            <a:ext cx="8534400" cy="4572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4724400" cy="503238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INITIALISATION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The Initialisation clause is used to describe possible initial states of machine.</a:t>
            </a:r>
          </a:p>
          <a:p>
            <a:r>
              <a:rPr lang="en-CA" dirty="0" smtClean="0"/>
              <a:t>It consists of an AMN statement used to set the state in which the machine starts.</a:t>
            </a:r>
          </a:p>
          <a:p>
            <a:r>
              <a:rPr lang="en-CA" dirty="0" smtClean="0"/>
              <a:t>All variables listed in VARIABLES clause must be assigned some value.</a:t>
            </a:r>
          </a:p>
          <a:p>
            <a:endParaRPr lang="en-CA" dirty="0" smtClean="0"/>
          </a:p>
          <a:p>
            <a:pPr>
              <a:buNone/>
            </a:pP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9BF0-BC4E-47E8-A2F6-2EE02ABF9547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5122" name="Picture 2" descr="C:\Users\Maryam&amp;Ehsan\Desktop\Practical Logic in Use\presentation\first presentation\images\initialisation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5181600"/>
            <a:ext cx="6629386" cy="45719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3352800" cy="8382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OPERATIONS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Contains a list of operation definitions</a:t>
            </a:r>
          </a:p>
          <a:p>
            <a:r>
              <a:rPr lang="en-CA" dirty="0" smtClean="0"/>
              <a:t>Specification of operation generally provides:</a:t>
            </a:r>
            <a:endParaRPr lang="en-CA" dirty="0"/>
          </a:p>
          <a:p>
            <a:pPr>
              <a:buNone/>
            </a:pPr>
            <a:r>
              <a:rPr lang="en-CA" dirty="0" smtClean="0">
                <a:solidFill>
                  <a:srgbClr val="FF0000"/>
                </a:solidFill>
              </a:rPr>
              <a:t>The name of the operation</a:t>
            </a:r>
          </a:p>
          <a:p>
            <a:pPr>
              <a:buNone/>
            </a:pPr>
            <a:r>
              <a:rPr lang="en-CA" dirty="0" smtClean="0">
                <a:solidFill>
                  <a:srgbClr val="FF0000"/>
                </a:solidFill>
              </a:rPr>
              <a:t>Input and Output parameters</a:t>
            </a:r>
          </a:p>
          <a:p>
            <a:pPr>
              <a:buNone/>
            </a:pPr>
            <a:endParaRPr lang="en-CA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CA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CA" dirty="0" smtClean="0">
                <a:solidFill>
                  <a:srgbClr val="FF0000"/>
                </a:solidFill>
              </a:rPr>
              <a:t>What does the operation require, modify and do?</a:t>
            </a:r>
          </a:p>
          <a:p>
            <a:pPr>
              <a:buNone/>
            </a:pPr>
            <a:endParaRPr lang="en-CA" dirty="0" smtClean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9BF0-BC4E-47E8-A2F6-2EE02ABF9547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3075" name="Picture 3" descr="C:\Users\Maryam&amp;Ehsan\Desktop\Practical Logic in Use\presentation\first presentation\images\operation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4038600"/>
            <a:ext cx="5638800" cy="599813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7924800" cy="1143000"/>
          </a:xfrm>
        </p:spPr>
        <p:txBody>
          <a:bodyPr>
            <a:normAutofit/>
          </a:bodyPr>
          <a:lstStyle/>
          <a:p>
            <a:r>
              <a:rPr lang="en-CA" dirty="0" smtClean="0"/>
              <a:t>Operation Clause(Continue)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The Ticket machine offers two operations:</a:t>
            </a:r>
          </a:p>
          <a:p>
            <a:pPr>
              <a:buNone/>
            </a:pPr>
            <a:r>
              <a:rPr lang="en-CA" dirty="0" smtClean="0">
                <a:solidFill>
                  <a:srgbClr val="FF0000"/>
                </a:solidFill>
              </a:rPr>
              <a:t>One to serve the next customer (serve-next)</a:t>
            </a:r>
          </a:p>
          <a:p>
            <a:pPr>
              <a:buNone/>
            </a:pPr>
            <a:r>
              <a:rPr lang="en-CA" dirty="0" smtClean="0">
                <a:solidFill>
                  <a:srgbClr val="FF0000"/>
                </a:solidFill>
              </a:rPr>
              <a:t>One to provide a new customer with the next </a:t>
            </a:r>
          </a:p>
          <a:p>
            <a:pPr>
              <a:buNone/>
            </a:pPr>
            <a:r>
              <a:rPr lang="en-CA" dirty="0" smtClean="0">
                <a:solidFill>
                  <a:srgbClr val="FF0000"/>
                </a:solidFill>
              </a:rPr>
              <a:t>Ticket (take ticket)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9BF0-BC4E-47E8-A2F6-2EE02ABF9547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4099" name="Picture 3" descr="C:\Users\Maryam&amp;Ehsan\Desktop\Practical Logic in Use\presentation\first presentation\images\operation2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3352800"/>
            <a:ext cx="3886200" cy="867752"/>
          </a:xfrm>
          <a:prstGeom prst="rect">
            <a:avLst/>
          </a:prstGeom>
          <a:noFill/>
        </p:spPr>
      </p:pic>
      <p:pic>
        <p:nvPicPr>
          <p:cNvPr id="4100" name="Picture 4" descr="C:\Users\Maryam&amp;Ehsan\Desktop\Practical Logic in Use\presentation\first presentation\images\operation3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4648200"/>
            <a:ext cx="7684034" cy="17526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962400" cy="11430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SUBSTITUTION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The notation of substitution is central to the use of the B-Method</a:t>
            </a:r>
          </a:p>
          <a:p>
            <a:r>
              <a:rPr lang="en-CA" dirty="0" smtClean="0"/>
              <a:t>An Expression E can be substituted for a free variable x </a:t>
            </a:r>
            <a:r>
              <a:rPr lang="en-CA" sz="2400" dirty="0" smtClean="0"/>
              <a:t>(one not in the scope of a quantification) by replacing all free occurrences of x  by the Expression E</a:t>
            </a:r>
          </a:p>
          <a:p>
            <a:r>
              <a:rPr lang="en-CA" sz="2400" dirty="0" smtClean="0"/>
              <a:t>Written as </a:t>
            </a:r>
            <a:r>
              <a:rPr lang="en-CA" sz="2400" dirty="0" smtClean="0">
                <a:solidFill>
                  <a:srgbClr val="FF0000"/>
                </a:solidFill>
              </a:rPr>
              <a:t>P[E/x]</a:t>
            </a:r>
            <a:r>
              <a:rPr lang="en-CA" sz="2400" dirty="0" smtClean="0"/>
              <a:t> and read as P with E for x</a:t>
            </a:r>
          </a:p>
          <a:p>
            <a:r>
              <a:rPr lang="en-CA" sz="2400" dirty="0" smtClean="0"/>
              <a:t>For multi-Substitution </a:t>
            </a:r>
            <a:r>
              <a:rPr lang="en-CA" dirty="0" smtClean="0">
                <a:solidFill>
                  <a:srgbClr val="FF0000"/>
                </a:solidFill>
              </a:rPr>
              <a:t>P[E,....,F/x,....,y]</a:t>
            </a:r>
          </a:p>
          <a:p>
            <a:endParaRPr lang="en-CA" dirty="0" smtClean="0">
              <a:solidFill>
                <a:srgbClr val="FF0000"/>
              </a:solidFill>
            </a:endParaRPr>
          </a:p>
          <a:p>
            <a:endParaRPr lang="en-CA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CA" dirty="0" smtClean="0"/>
              <a:t> 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9BF0-BC4E-47E8-A2F6-2EE02ABF9547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6147" name="Picture 3" descr="C:\Users\Maryam&amp;Ehsan\Desktop\Practical Logic in Use\presentation\first presentation\images\substitution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334000"/>
            <a:ext cx="8534400" cy="5334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5334000" cy="579438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THE NOTATION [S]P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The notation [S]P denotes a predicate which is True of any initial state from which S is guaranteed to achieve p</a:t>
            </a:r>
          </a:p>
          <a:p>
            <a:r>
              <a:rPr lang="en-CA" dirty="0" smtClean="0"/>
              <a:t>Since [S]P is a condition on states before execution, it’s a precondition</a:t>
            </a:r>
          </a:p>
          <a:p>
            <a:r>
              <a:rPr lang="en-CA" dirty="0" smtClean="0"/>
              <a:t>Since it is true of all states which are guaranteed to achieve P, it is the weakest precondition.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9BF0-BC4E-47E8-A2F6-2EE02ABF9547}" type="datetime1">
              <a:rPr lang="en-US" smtClean="0"/>
              <a:pPr/>
              <a:t>3/29/2010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7170" name="Picture 2" descr="C:\Users\Maryam&amp;Ehsan\Desktop\Practical Logic in Use\presentation\first presentation\images\notation[s]p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5562600"/>
            <a:ext cx="5541818" cy="6096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3657600" cy="427038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ASSIGNMENT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CA" dirty="0" smtClean="0"/>
              <a:t>SIMPLE ASSIGNMENT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MULTIPLE ASSIGNMENT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pPr>
              <a:buNone/>
            </a:pPr>
            <a:r>
              <a:rPr lang="en-CA" sz="3200" dirty="0" smtClean="0">
                <a:solidFill>
                  <a:srgbClr val="FF0000"/>
                </a:solidFill>
              </a:rPr>
              <a:t>[serve, next := serve+1, next-1](serve&lt;=next)</a:t>
            </a:r>
            <a:endParaRPr lang="en-CA" sz="3200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9BF0-BC4E-47E8-A2F6-2EE02ABF9547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8194" name="Picture 2" descr="C:\Users\Maryam&amp;Ehsan\Desktop\Practical Logic in Use\presentation\first presentation\images\simpleassign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1" y="2438400"/>
            <a:ext cx="6553199" cy="721453"/>
          </a:xfrm>
          <a:prstGeom prst="rect">
            <a:avLst/>
          </a:prstGeom>
          <a:noFill/>
        </p:spPr>
      </p:pic>
      <p:pic>
        <p:nvPicPr>
          <p:cNvPr id="8195" name="Picture 3" descr="C:\Users\Maryam&amp;Ehsan\Desktop\Practical Logic in Use\presentation\first presentation\images\multiassing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4343400"/>
            <a:ext cx="6781800" cy="762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343400" cy="1143000"/>
          </a:xfrm>
        </p:spPr>
        <p:txBody>
          <a:bodyPr/>
          <a:lstStyle/>
          <a:p>
            <a:r>
              <a:rPr lang="en-CA" dirty="0" smtClean="0"/>
              <a:t>CONDITIONAL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Conditional statements allow branching depending on a particular value on the state</a:t>
            </a:r>
          </a:p>
          <a:p>
            <a:r>
              <a:rPr lang="en-CA" dirty="0" smtClean="0"/>
              <a:t>The most common form is If Then Else construction found in all imperative programming languages</a:t>
            </a:r>
          </a:p>
          <a:p>
            <a:r>
              <a:rPr lang="en-CA" dirty="0" smtClean="0"/>
              <a:t>The AMN form of this is:</a:t>
            </a:r>
          </a:p>
          <a:p>
            <a:pPr>
              <a:buNone/>
            </a:pPr>
            <a:r>
              <a:rPr lang="en-CA" dirty="0" smtClean="0"/>
              <a:t>	</a:t>
            </a:r>
            <a:r>
              <a:rPr lang="en-CA" dirty="0" smtClean="0">
                <a:solidFill>
                  <a:srgbClr val="FF0000"/>
                </a:solidFill>
              </a:rPr>
              <a:t>IF</a:t>
            </a:r>
            <a:r>
              <a:rPr lang="en-CA" dirty="0" smtClean="0"/>
              <a:t> </a:t>
            </a:r>
            <a:r>
              <a:rPr lang="en-CA" i="1" dirty="0" smtClean="0"/>
              <a:t>E</a:t>
            </a:r>
            <a:r>
              <a:rPr lang="en-CA" dirty="0" smtClean="0"/>
              <a:t> </a:t>
            </a:r>
            <a:r>
              <a:rPr lang="en-CA" dirty="0" smtClean="0">
                <a:solidFill>
                  <a:srgbClr val="FF0000"/>
                </a:solidFill>
              </a:rPr>
              <a:t>THEN</a:t>
            </a:r>
            <a:r>
              <a:rPr lang="en-CA" dirty="0" smtClean="0"/>
              <a:t> </a:t>
            </a:r>
            <a:r>
              <a:rPr lang="en-CA" i="1" dirty="0" smtClean="0"/>
              <a:t>S</a:t>
            </a:r>
            <a:r>
              <a:rPr lang="en-CA" dirty="0" smtClean="0"/>
              <a:t> </a:t>
            </a:r>
            <a:r>
              <a:rPr lang="en-CA" dirty="0" smtClean="0">
                <a:solidFill>
                  <a:srgbClr val="FF0000"/>
                </a:solidFill>
              </a:rPr>
              <a:t>ELSE</a:t>
            </a:r>
            <a:r>
              <a:rPr lang="en-CA" dirty="0" smtClean="0"/>
              <a:t> </a:t>
            </a:r>
            <a:r>
              <a:rPr lang="en-CA" i="1" dirty="0" smtClean="0"/>
              <a:t>T</a:t>
            </a:r>
            <a:r>
              <a:rPr lang="en-CA" dirty="0" smtClean="0"/>
              <a:t> </a:t>
            </a:r>
            <a:r>
              <a:rPr lang="en-CA" dirty="0" smtClean="0">
                <a:solidFill>
                  <a:srgbClr val="FF0000"/>
                </a:solidFill>
              </a:rPr>
              <a:t>END</a:t>
            </a:r>
            <a:r>
              <a:rPr lang="en-CA" dirty="0" smtClean="0"/>
              <a:t> </a:t>
            </a:r>
          </a:p>
          <a:p>
            <a:pPr>
              <a:buNone/>
            </a:pPr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9BF0-BC4E-47E8-A2F6-2EE02ABF9547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9218" name="Picture 2" descr="C:\Users\Maryam&amp;Ehsan\Desktop\Practical Logic in Use\presentation\first presentation\images\if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2385" y="5410200"/>
            <a:ext cx="8440615" cy="381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819400" cy="1143000"/>
          </a:xfrm>
        </p:spPr>
        <p:txBody>
          <a:bodyPr>
            <a:normAutofit/>
          </a:bodyPr>
          <a:lstStyle/>
          <a:p>
            <a:r>
              <a:rPr lang="en-CA" dirty="0" smtClean="0"/>
              <a:t>OUTLINE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Introduction</a:t>
            </a:r>
          </a:p>
          <a:p>
            <a:r>
              <a:rPr lang="en-CA" dirty="0" smtClean="0"/>
              <a:t>History</a:t>
            </a:r>
          </a:p>
          <a:p>
            <a:r>
              <a:rPr lang="en-CA" dirty="0" smtClean="0"/>
              <a:t>Abstract </a:t>
            </a:r>
            <a:r>
              <a:rPr lang="en-CA" smtClean="0"/>
              <a:t>Machine </a:t>
            </a:r>
          </a:p>
          <a:p>
            <a:r>
              <a:rPr lang="en-CA" smtClean="0"/>
              <a:t>Substitution </a:t>
            </a:r>
            <a:r>
              <a:rPr lang="en-CA" dirty="0" smtClean="0"/>
              <a:t>Notation</a:t>
            </a:r>
          </a:p>
          <a:p>
            <a:r>
              <a:rPr lang="en-CA" dirty="0" smtClean="0"/>
              <a:t>Notation [S]P</a:t>
            </a:r>
          </a:p>
          <a:p>
            <a:r>
              <a:rPr lang="en-CA" dirty="0" smtClean="0"/>
              <a:t>Machine Consistency</a:t>
            </a:r>
          </a:p>
          <a:p>
            <a:r>
              <a:rPr lang="en-CA" dirty="0" smtClean="0"/>
              <a:t>Parameters, Sets and Constants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9BF0-BC4E-47E8-A2F6-2EE02ABF9547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6248400" cy="655638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MACHINE CONSISTENCY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CONSISTENCY OF INVARIANT</a:t>
            </a:r>
          </a:p>
          <a:p>
            <a:endParaRPr lang="en-CA" dirty="0" smtClean="0"/>
          </a:p>
          <a:p>
            <a:endParaRPr lang="en-CA" dirty="0" smtClean="0"/>
          </a:p>
          <a:p>
            <a:r>
              <a:rPr lang="en-CA" sz="2400" dirty="0" smtClean="0"/>
              <a:t>PROOF OBLIGATION FOR INITIALIZATION </a:t>
            </a:r>
            <a:r>
              <a:rPr lang="en-CA" dirty="0" smtClean="0">
                <a:solidFill>
                  <a:srgbClr val="FF0000"/>
                </a:solidFill>
              </a:rPr>
              <a:t>[T] I</a:t>
            </a:r>
          </a:p>
          <a:p>
            <a:endParaRPr lang="en-CA" sz="2400" dirty="0" smtClean="0">
              <a:solidFill>
                <a:srgbClr val="FF0000"/>
              </a:solidFill>
            </a:endParaRPr>
          </a:p>
          <a:p>
            <a:endParaRPr lang="en-CA" dirty="0" smtClean="0"/>
          </a:p>
          <a:p>
            <a:r>
              <a:rPr lang="en-CA" sz="2400" dirty="0" smtClean="0"/>
              <a:t>PROOF OBLIGATION FOR OPERATION </a:t>
            </a:r>
            <a:endParaRPr lang="en-CA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9BF0-BC4E-47E8-A2F6-2EE02ABF9547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11267" name="Picture 3" descr="C:\Users\Maryam&amp;Ehsan\Desktop\Practical Logic in Use\presentation\first presentation\images\invarinat2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1676400"/>
            <a:ext cx="1143000" cy="363682"/>
          </a:xfrm>
          <a:prstGeom prst="rect">
            <a:avLst/>
          </a:prstGeom>
          <a:noFill/>
        </p:spPr>
      </p:pic>
      <p:pic>
        <p:nvPicPr>
          <p:cNvPr id="11268" name="Picture 4" descr="C:\Users\Maryam&amp;Ehsan\Desktop\Practical Logic in Use\presentation\first presentation\images\invaruiant3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2350405"/>
            <a:ext cx="7043530" cy="468995"/>
          </a:xfrm>
          <a:prstGeom prst="rect">
            <a:avLst/>
          </a:prstGeom>
          <a:noFill/>
        </p:spPr>
      </p:pic>
      <p:pic>
        <p:nvPicPr>
          <p:cNvPr id="11270" name="Picture 6" descr="C:\Users\Maryam&amp;Ehsan\Desktop\Practical Logic in Use\presentation\first presentation\images\initialisation (2)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3810000"/>
            <a:ext cx="7251700" cy="533400"/>
          </a:xfrm>
          <a:prstGeom prst="rect">
            <a:avLst/>
          </a:prstGeom>
          <a:noFill/>
        </p:spPr>
      </p:pic>
      <p:pic>
        <p:nvPicPr>
          <p:cNvPr id="11271" name="Picture 7" descr="C:\Users\Maryam&amp;Ehsan\Desktop\Practical Logic in Use\presentation\first presentation\images\INITILIZATION.bm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62775" y="4648200"/>
            <a:ext cx="1762539" cy="304800"/>
          </a:xfrm>
          <a:prstGeom prst="rect">
            <a:avLst/>
          </a:prstGeom>
          <a:noFill/>
        </p:spPr>
      </p:pic>
      <p:pic>
        <p:nvPicPr>
          <p:cNvPr id="11272" name="Picture 8" descr="C:\Users\Maryam&amp;Ehsan\Desktop\Practical Logic in Use\presentation\first presentation\images\INITILIZATION3.bmp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14400" y="5029200"/>
            <a:ext cx="7748067" cy="1524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2438400" cy="1143000"/>
          </a:xfrm>
        </p:spPr>
        <p:txBody>
          <a:bodyPr/>
          <a:lstStyle/>
          <a:p>
            <a:r>
              <a:rPr lang="en-CA" dirty="0" smtClean="0"/>
              <a:t>LOOPS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The complete template for a LOOP in AMN:</a:t>
            </a:r>
          </a:p>
          <a:p>
            <a:pPr>
              <a:buNone/>
            </a:pPr>
            <a:endParaRPr lang="en-CA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CA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CA" dirty="0" smtClean="0">
                <a:solidFill>
                  <a:srgbClr val="FF0000"/>
                </a:solidFill>
              </a:rPr>
              <a:t>WHILE E</a:t>
            </a:r>
          </a:p>
          <a:p>
            <a:pPr>
              <a:buNone/>
            </a:pPr>
            <a:r>
              <a:rPr lang="en-CA" dirty="0" smtClean="0">
                <a:solidFill>
                  <a:srgbClr val="FF0000"/>
                </a:solidFill>
              </a:rPr>
              <a:t>DO S</a:t>
            </a:r>
          </a:p>
          <a:p>
            <a:pPr>
              <a:buNone/>
            </a:pPr>
            <a:r>
              <a:rPr lang="en-CA" dirty="0" smtClean="0">
                <a:solidFill>
                  <a:srgbClr val="FF0000"/>
                </a:solidFill>
              </a:rPr>
              <a:t>INVARIANT I</a:t>
            </a:r>
          </a:p>
          <a:p>
            <a:pPr>
              <a:buNone/>
            </a:pPr>
            <a:r>
              <a:rPr lang="en-CA" dirty="0" smtClean="0">
                <a:solidFill>
                  <a:srgbClr val="FF0000"/>
                </a:solidFill>
              </a:rPr>
              <a:t>VARIANT v</a:t>
            </a:r>
          </a:p>
          <a:p>
            <a:pPr>
              <a:buNone/>
            </a:pPr>
            <a:r>
              <a:rPr lang="en-CA" dirty="0" smtClean="0">
                <a:solidFill>
                  <a:srgbClr val="FF0000"/>
                </a:solidFill>
              </a:rPr>
              <a:t>END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9BF0-BC4E-47E8-A2F6-2EE02ABF9547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PARAMETERS, SETS AND CONSTANTS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CA" dirty="0" smtClean="0"/>
              <a:t>PARAMETERS :  </a:t>
            </a:r>
          </a:p>
          <a:p>
            <a:pPr>
              <a:buNone/>
            </a:pPr>
            <a:r>
              <a:rPr lang="en-CA" dirty="0" smtClean="0">
                <a:solidFill>
                  <a:srgbClr val="FF0000"/>
                </a:solidFill>
              </a:rPr>
              <a:t>Set-Valued 		</a:t>
            </a:r>
            <a:r>
              <a:rPr lang="en-CA" sz="1800" dirty="0" smtClean="0"/>
              <a:t>MACHINE </a:t>
            </a:r>
            <a:r>
              <a:rPr lang="en-CA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Name(SET-VALUED PARAMETER)</a:t>
            </a:r>
            <a:endParaRPr lang="en-CA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en-CA" dirty="0" smtClean="0">
                <a:solidFill>
                  <a:srgbClr val="FF0000"/>
                </a:solidFill>
              </a:rPr>
              <a:t>Scalar-Value 	</a:t>
            </a:r>
            <a:r>
              <a:rPr lang="en-CA" sz="1600" dirty="0" smtClean="0"/>
              <a:t>MACHINE </a:t>
            </a:r>
            <a:r>
              <a:rPr lang="en-CA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Name(Set-value parameter)</a:t>
            </a:r>
            <a:endParaRPr lang="en-CA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en-CA" dirty="0" smtClean="0"/>
              <a:t>Scalar-valued parameters are given value in </a:t>
            </a:r>
            <a:r>
              <a:rPr lang="en-CA" dirty="0" smtClean="0">
                <a:solidFill>
                  <a:srgbClr val="FF0000"/>
                </a:solidFill>
              </a:rPr>
              <a:t>CONSTRAINTS</a:t>
            </a:r>
            <a:r>
              <a:rPr lang="en-CA" dirty="0" smtClean="0"/>
              <a:t> clause</a:t>
            </a:r>
          </a:p>
          <a:p>
            <a:r>
              <a:rPr lang="en-CA" dirty="0" smtClean="0"/>
              <a:t>SETS: In addition to passing sets to a machine via parameters, it introduces some other types into the specification. Example:</a:t>
            </a:r>
          </a:p>
          <a:p>
            <a:pPr>
              <a:buNone/>
            </a:pPr>
            <a:r>
              <a:rPr lang="en-CA" dirty="0" smtClean="0"/>
              <a:t> </a:t>
            </a:r>
            <a:r>
              <a:rPr lang="en-CA" dirty="0" smtClean="0">
                <a:solidFill>
                  <a:srgbClr val="FF0000"/>
                </a:solidFill>
              </a:rPr>
              <a:t>SETS REPORTS={yes, no}, NAME</a:t>
            </a:r>
          </a:p>
          <a:p>
            <a:r>
              <a:rPr lang="en-CA" dirty="0" smtClean="0"/>
              <a:t>CONSTANTS: lists the name of the constants being used in the machine. </a:t>
            </a:r>
          </a:p>
          <a:p>
            <a:pPr>
              <a:buNone/>
            </a:pPr>
            <a:r>
              <a:rPr lang="en-CA" dirty="0" smtClean="0">
                <a:solidFill>
                  <a:srgbClr val="FF0000"/>
                </a:solidFill>
              </a:rPr>
              <a:t>CONSTANTS total</a:t>
            </a:r>
          </a:p>
          <a:p>
            <a:pPr>
              <a:buNone/>
            </a:pPr>
            <a:r>
              <a:rPr lang="en-CA" dirty="0" smtClean="0"/>
              <a:t>Constant types are defined in </a:t>
            </a:r>
            <a:r>
              <a:rPr lang="en-CA" dirty="0" smtClean="0">
                <a:solidFill>
                  <a:srgbClr val="FF0000"/>
                </a:solidFill>
              </a:rPr>
              <a:t>PROPERTIES </a:t>
            </a:r>
            <a:r>
              <a:rPr lang="en-CA" dirty="0" smtClean="0"/>
              <a:t>clause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9BF0-BC4E-47E8-A2F6-2EE02ABF9547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4267200" cy="1143000"/>
          </a:xfrm>
        </p:spPr>
        <p:txBody>
          <a:bodyPr>
            <a:normAutofit/>
          </a:bodyPr>
          <a:lstStyle/>
          <a:p>
            <a:r>
              <a:rPr lang="en-CA" dirty="0" smtClean="0"/>
              <a:t>CONTINUED 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9BF0-BC4E-47E8-A2F6-2EE02ABF9547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PROPERTIES: This clause </a:t>
            </a:r>
          </a:p>
          <a:p>
            <a:pPr>
              <a:buNone/>
            </a:pPr>
            <a:r>
              <a:rPr lang="en-CA" dirty="0" smtClean="0"/>
              <a:t>describes the conditions that</a:t>
            </a:r>
          </a:p>
          <a:p>
            <a:pPr>
              <a:buNone/>
            </a:pPr>
            <a:r>
              <a:rPr lang="en-CA" dirty="0" smtClean="0"/>
              <a:t>must hold on the sets and </a:t>
            </a:r>
          </a:p>
          <a:p>
            <a:pPr>
              <a:buNone/>
            </a:pPr>
            <a:r>
              <a:rPr lang="en-CA" dirty="0" smtClean="0"/>
              <a:t>constants </a:t>
            </a:r>
          </a:p>
          <a:p>
            <a:r>
              <a:rPr lang="en-CA" dirty="0" smtClean="0"/>
              <a:t>It can also be related to the </a:t>
            </a:r>
          </a:p>
          <a:p>
            <a:pPr>
              <a:buNone/>
            </a:pPr>
            <a:r>
              <a:rPr lang="en-CA" dirty="0" smtClean="0"/>
              <a:t>parameters passed to the </a:t>
            </a:r>
          </a:p>
          <a:p>
            <a:pPr>
              <a:buNone/>
            </a:pPr>
            <a:r>
              <a:rPr lang="en-CA" dirty="0" smtClean="0"/>
              <a:t>machine.</a:t>
            </a:r>
          </a:p>
          <a:p>
            <a:endParaRPr lang="en-CA" dirty="0" smtClean="0"/>
          </a:p>
          <a:p>
            <a:endParaRPr lang="en-CA" dirty="0"/>
          </a:p>
        </p:txBody>
      </p:sp>
      <p:pic>
        <p:nvPicPr>
          <p:cNvPr id="9" name="Picture 2" descr="C:\Users\Maryam&amp;Ehsan\Desktop\Practical Logic in Use\presentation\first presentation\images\parameters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1470168"/>
            <a:ext cx="2895600" cy="508303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352800" cy="1143000"/>
          </a:xfrm>
        </p:spPr>
        <p:txBody>
          <a:bodyPr>
            <a:normAutofit/>
          </a:bodyPr>
          <a:lstStyle/>
          <a:p>
            <a:r>
              <a:rPr lang="en-CA" dirty="0" smtClean="0"/>
              <a:t>References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[1] </a:t>
            </a:r>
            <a:r>
              <a:rPr lang="en-CA" i="1" dirty="0" smtClean="0"/>
              <a:t>The B-Method: An Introduction</a:t>
            </a:r>
            <a:r>
              <a:rPr lang="en-CA" dirty="0" smtClean="0"/>
              <a:t>, Steve Schneider, Palgrave, Cornerstones of Computing series, 2001</a:t>
            </a:r>
          </a:p>
          <a:p>
            <a:pPr>
              <a:buNone/>
            </a:pPr>
            <a:r>
              <a:rPr lang="en-CA" dirty="0" smtClean="0"/>
              <a:t>[2] </a:t>
            </a:r>
            <a:r>
              <a:rPr lang="en-CA" dirty="0" smtClean="0">
                <a:hlinkClick r:id="rId2"/>
              </a:rPr>
              <a:t>http://en.wikipedia.org/wiki/B-Method</a:t>
            </a:r>
            <a:endParaRPr lang="en-CA" dirty="0" smtClean="0"/>
          </a:p>
          <a:p>
            <a:pPr>
              <a:buNone/>
            </a:pPr>
            <a:endParaRPr lang="en-CA" dirty="0" smtClean="0"/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9BF0-BC4E-47E8-A2F6-2EE02ABF9547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Thanks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9BF0-BC4E-47E8-A2F6-2EE02ABF9547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Any Questions?</a:t>
            </a:r>
          </a:p>
          <a:p>
            <a:endParaRPr lang="en-CA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581400" cy="1143000"/>
          </a:xfrm>
        </p:spPr>
        <p:txBody>
          <a:bodyPr/>
          <a:lstStyle/>
          <a:p>
            <a:r>
              <a:rPr lang="en-CA" dirty="0" smtClean="0"/>
              <a:t>Introduction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b="1" dirty="0" smtClean="0"/>
              <a:t>B</a:t>
            </a:r>
            <a:r>
              <a:rPr lang="en-CA" dirty="0" smtClean="0"/>
              <a:t> is  a </a:t>
            </a:r>
            <a:r>
              <a:rPr lang="en-CA" dirty="0" smtClean="0">
                <a:hlinkClick r:id="rId2" action="ppaction://hlinkfile" tooltip="Formal method"/>
              </a:rPr>
              <a:t>formal method</a:t>
            </a:r>
            <a:r>
              <a:rPr lang="en-CA" dirty="0" smtClean="0"/>
              <a:t> for specifying, refining and implementing software.</a:t>
            </a:r>
          </a:p>
          <a:p>
            <a:r>
              <a:rPr lang="en-CA" dirty="0" smtClean="0"/>
              <a:t>Based around </a:t>
            </a:r>
            <a:r>
              <a:rPr lang="en-CA" dirty="0" smtClean="0">
                <a:hlinkClick r:id="rId3" action="ppaction://hlinkfile" tooltip="Abstract Machine Notation"/>
              </a:rPr>
              <a:t>Abstract Machine Notation</a:t>
            </a:r>
            <a:r>
              <a:rPr lang="en-CA" dirty="0" smtClean="0"/>
              <a:t> and used in the development of computer </a:t>
            </a:r>
            <a:r>
              <a:rPr lang="en-CA" dirty="0" smtClean="0">
                <a:hlinkClick r:id="rId4" action="ppaction://hlinkfile" tooltip="Software"/>
              </a:rPr>
              <a:t>software</a:t>
            </a:r>
            <a:r>
              <a:rPr lang="en-CA" dirty="0" smtClean="0"/>
              <a:t>. </a:t>
            </a:r>
          </a:p>
          <a:p>
            <a:r>
              <a:rPr lang="en-CA" dirty="0" smtClean="0"/>
              <a:t>It has robust, commercially available tool support for Specification, design, proof and Code generation.</a:t>
            </a:r>
          </a:p>
          <a:p>
            <a:r>
              <a:rPr lang="en-CA" dirty="0" smtClean="0"/>
              <a:t>The method of </a:t>
            </a:r>
            <a:r>
              <a:rPr lang="en-CA" dirty="0" smtClean="0">
                <a:hlinkClick r:id="rId5" action="ppaction://hlinkfile" tooltip="Software development"/>
              </a:rPr>
              <a:t>software development</a:t>
            </a:r>
            <a:r>
              <a:rPr lang="en-CA" dirty="0" smtClean="0"/>
              <a:t> based on B is known as the </a:t>
            </a:r>
            <a:r>
              <a:rPr lang="en-CA" i="1" dirty="0" smtClean="0"/>
              <a:t>B-Method</a:t>
            </a:r>
            <a:r>
              <a:rPr lang="en-CA" dirty="0" smtClean="0"/>
              <a:t>.</a:t>
            </a:r>
          </a:p>
          <a:p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9BF0-BC4E-47E8-A2F6-2EE02ABF9547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772400" cy="960438"/>
          </a:xfrm>
        </p:spPr>
        <p:txBody>
          <a:bodyPr>
            <a:normAutofit/>
          </a:bodyPr>
          <a:lstStyle/>
          <a:p>
            <a:r>
              <a:rPr lang="en-CA" dirty="0" smtClean="0"/>
              <a:t>The main idea and goal of B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The main idea:</a:t>
            </a:r>
          </a:p>
          <a:p>
            <a:pPr>
              <a:buNone/>
            </a:pPr>
            <a:r>
              <a:rPr lang="en-CA" dirty="0" smtClean="0"/>
              <a:t>    To start with a very abstract model of the system under development and gradually add more details by building a sequence of more concrete model.</a:t>
            </a:r>
          </a:p>
          <a:p>
            <a:r>
              <a:rPr lang="en-CA" dirty="0" smtClean="0"/>
              <a:t>The main goal:</a:t>
            </a:r>
          </a:p>
          <a:p>
            <a:pPr>
              <a:buNone/>
            </a:pPr>
            <a:r>
              <a:rPr lang="en-CA" dirty="0" smtClean="0"/>
              <a:t>    To obtain a proved model by creating a number of proof obligation which guarantee the correctness of the system.</a:t>
            </a:r>
          </a:p>
          <a:p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9BF0-BC4E-47E8-A2F6-2EE02ABF9547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133600" cy="11430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History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B was originally developed by </a:t>
            </a:r>
            <a:r>
              <a:rPr lang="en-CA" dirty="0" smtClean="0">
                <a:hlinkClick r:id="rId2" action="ppaction://hlinkfile" tooltip="Jean-Raymond Abrial"/>
              </a:rPr>
              <a:t>Jean-Raymond </a:t>
            </a:r>
            <a:r>
              <a:rPr lang="en-CA" dirty="0" err="1" smtClean="0">
                <a:hlinkClick r:id="rId2" action="ppaction://hlinkfile" tooltip="Jean-Raymond Abrial"/>
              </a:rPr>
              <a:t>Abrial</a:t>
            </a:r>
            <a:r>
              <a:rPr lang="en-CA" dirty="0" smtClean="0"/>
              <a:t> in </a:t>
            </a:r>
            <a:r>
              <a:rPr lang="en-CA" dirty="0" smtClean="0">
                <a:hlinkClick r:id="rId3" action="ppaction://hlinkfile" tooltip="France"/>
              </a:rPr>
              <a:t>France</a:t>
            </a:r>
            <a:r>
              <a:rPr lang="en-CA" dirty="0" smtClean="0"/>
              <a:t> and the </a:t>
            </a:r>
            <a:r>
              <a:rPr lang="en-CA" dirty="0" smtClean="0">
                <a:hlinkClick r:id="rId4" action="ppaction://hlinkfile" tooltip="United Kingdom"/>
              </a:rPr>
              <a:t>UK</a:t>
            </a:r>
            <a:r>
              <a:rPr lang="en-CA" dirty="0" smtClean="0"/>
              <a:t> in the 1980s. </a:t>
            </a:r>
          </a:p>
          <a:p>
            <a:r>
              <a:rPr lang="en-CA" dirty="0" smtClean="0"/>
              <a:t>B is related to the </a:t>
            </a:r>
            <a:r>
              <a:rPr lang="en-CA" dirty="0" smtClean="0">
                <a:hlinkClick r:id="rId5" action="ppaction://hlinkfile" tooltip="Z notation"/>
              </a:rPr>
              <a:t>Z notation</a:t>
            </a:r>
            <a:r>
              <a:rPr lang="en-CA" dirty="0" smtClean="0"/>
              <a:t> ( also originated by </a:t>
            </a:r>
            <a:r>
              <a:rPr lang="en-CA" dirty="0" err="1" smtClean="0"/>
              <a:t>Abrial</a:t>
            </a:r>
            <a:r>
              <a:rPr lang="en-CA" dirty="0" smtClean="0"/>
              <a:t> and named after </a:t>
            </a:r>
            <a:r>
              <a:rPr lang="en-CA" dirty="0" err="1" smtClean="0">
                <a:hlinkClick r:id="rId6" action="ppaction://hlinkfile" tooltip="Zermelo–Fraenkel set theory"/>
              </a:rPr>
              <a:t>Zermelo–Fraenkel</a:t>
            </a:r>
            <a:r>
              <a:rPr lang="en-CA" dirty="0" smtClean="0">
                <a:hlinkClick r:id="rId6" action="ppaction://hlinkfile" tooltip="Zermelo–Fraenkel set theory"/>
              </a:rPr>
              <a:t> set theory</a:t>
            </a:r>
            <a:r>
              <a:rPr lang="en-CA" dirty="0" smtClean="0"/>
              <a:t>) and supports development of </a:t>
            </a:r>
            <a:r>
              <a:rPr lang="en-CA" dirty="0" smtClean="0">
                <a:hlinkClick r:id="rId7" action="ppaction://hlinkfile" tooltip="Programming language"/>
              </a:rPr>
              <a:t>programming language</a:t>
            </a:r>
            <a:r>
              <a:rPr lang="en-CA" dirty="0" smtClean="0"/>
              <a:t> code from specifications. </a:t>
            </a:r>
          </a:p>
          <a:p>
            <a:r>
              <a:rPr lang="en-CA" dirty="0" smtClean="0"/>
              <a:t>B has been used in major </a:t>
            </a:r>
            <a:r>
              <a:rPr lang="en-CA" dirty="0" smtClean="0">
                <a:hlinkClick r:id="rId8" action="ppaction://hlinkfile" tooltip="Safety-critical system"/>
              </a:rPr>
              <a:t>safety-critical system</a:t>
            </a:r>
            <a:r>
              <a:rPr lang="en-CA" dirty="0" smtClean="0"/>
              <a:t> applications in </a:t>
            </a:r>
            <a:r>
              <a:rPr lang="en-CA" dirty="0" smtClean="0">
                <a:hlinkClick r:id="rId9" action="ppaction://hlinkfile" tooltip="Europe"/>
              </a:rPr>
              <a:t>Europe</a:t>
            </a:r>
            <a:r>
              <a:rPr lang="en-CA" dirty="0" smtClean="0"/>
              <a:t>, and is attracting increasing interest in industry</a:t>
            </a: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9BF0-BC4E-47E8-A2F6-2EE02ABF9547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8763000" cy="1066800"/>
          </a:xfrm>
        </p:spPr>
        <p:txBody>
          <a:bodyPr>
            <a:normAutofit/>
          </a:bodyPr>
          <a:lstStyle/>
          <a:p>
            <a:r>
              <a:rPr lang="en-CA" dirty="0" smtClean="0"/>
              <a:t>AMN</a:t>
            </a:r>
            <a:r>
              <a:rPr lang="en-CA" sz="3100" dirty="0" smtClean="0"/>
              <a:t>(ABSTRACT MACHINE NOTATION)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 Specification Language and (abstract) Programming Language for specifying abstract machines in the B-Method</a:t>
            </a:r>
          </a:p>
          <a:p>
            <a:pPr>
              <a:buNone/>
            </a:pPr>
            <a:endParaRPr lang="en-CA" dirty="0" smtClean="0"/>
          </a:p>
          <a:p>
            <a:r>
              <a:rPr lang="en-CA" dirty="0" smtClean="0"/>
              <a:t>Based on the mathematical theory of Generalised Substitution</a:t>
            </a:r>
          </a:p>
          <a:p>
            <a:pPr>
              <a:buNone/>
            </a:pP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9BF0-BC4E-47E8-A2F6-2EE02ABF9547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6248400" cy="1143000"/>
          </a:xfrm>
        </p:spPr>
        <p:txBody>
          <a:bodyPr>
            <a:normAutofit/>
          </a:bodyPr>
          <a:lstStyle/>
          <a:p>
            <a:r>
              <a:rPr lang="en-CA" dirty="0" smtClean="0"/>
              <a:t>ABSTRACT MACHINE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An Abstract Machine is a specification of a system.</a:t>
            </a:r>
          </a:p>
          <a:p>
            <a:r>
              <a:rPr lang="en-CA" dirty="0" smtClean="0"/>
              <a:t>It contains pieces of Information that describe various aspects of the specification and list them under appropriate headings.</a:t>
            </a:r>
          </a:p>
          <a:p>
            <a:r>
              <a:rPr lang="en-CA" dirty="0" smtClean="0"/>
              <a:t>Any specification must describe what component can do </a:t>
            </a:r>
          </a:p>
          <a:p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9BF0-BC4E-47E8-A2F6-2EE02ABF9547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Body of Abstract Machine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CA" dirty="0" smtClean="0">
                <a:solidFill>
                  <a:srgbClr val="FF0000"/>
                </a:solidFill>
              </a:rPr>
              <a:t>MACHINE ...</a:t>
            </a:r>
          </a:p>
          <a:p>
            <a:pPr>
              <a:buNone/>
            </a:pPr>
            <a:endParaRPr lang="en-CA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CA" dirty="0" smtClean="0">
                <a:solidFill>
                  <a:srgbClr val="FF0000"/>
                </a:solidFill>
              </a:rPr>
              <a:t>VARIBALES ...</a:t>
            </a:r>
          </a:p>
          <a:p>
            <a:pPr>
              <a:buNone/>
            </a:pPr>
            <a:endParaRPr lang="en-CA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CA" dirty="0" smtClean="0">
                <a:solidFill>
                  <a:srgbClr val="FF0000"/>
                </a:solidFill>
              </a:rPr>
              <a:t>INVARIANT ...</a:t>
            </a:r>
          </a:p>
          <a:p>
            <a:pPr>
              <a:buNone/>
            </a:pPr>
            <a:endParaRPr lang="en-CA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CA" dirty="0" smtClean="0">
                <a:solidFill>
                  <a:srgbClr val="FF0000"/>
                </a:solidFill>
              </a:rPr>
              <a:t>INITIALISATION ...</a:t>
            </a:r>
          </a:p>
          <a:p>
            <a:pPr>
              <a:buNone/>
            </a:pPr>
            <a:endParaRPr lang="en-CA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CA" dirty="0" smtClean="0">
                <a:solidFill>
                  <a:srgbClr val="FF0000"/>
                </a:solidFill>
              </a:rPr>
              <a:t>OPERATIONS ...</a:t>
            </a:r>
          </a:p>
          <a:p>
            <a:pPr>
              <a:buNone/>
            </a:pPr>
            <a:endParaRPr lang="en-CA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CA" dirty="0" smtClean="0">
                <a:solidFill>
                  <a:srgbClr val="FF0000"/>
                </a:solidFill>
              </a:rPr>
              <a:t>END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9BF0-BC4E-47E8-A2F6-2EE02ABF9547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A concrete example through the presentation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Example of ticket dispenser used in a shop to order a queue. Any new customer takes a new numbered ticket from the dispenser and when a sales assistant is ready to serve, a display indicates the number of the customer who is going to be served next, other customers wait until it is their turn to be served.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9BF0-BC4E-47E8-A2F6-2EE02ABF9547}" type="datetime1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Mohammad 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2618</TotalTime>
  <Words>894</Words>
  <Application>Microsoft Office PowerPoint</Application>
  <PresentationFormat>On-screen Show (4:3)</PresentationFormat>
  <Paragraphs>235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Apex</vt:lpstr>
      <vt:lpstr>  </vt:lpstr>
      <vt:lpstr>OUTLINE</vt:lpstr>
      <vt:lpstr>Introduction</vt:lpstr>
      <vt:lpstr>The main idea and goal of B</vt:lpstr>
      <vt:lpstr>History</vt:lpstr>
      <vt:lpstr>AMN(ABSTRACT MACHINE NOTATION)</vt:lpstr>
      <vt:lpstr>ABSTRACT MACHINE</vt:lpstr>
      <vt:lpstr>Body of Abstract Machine</vt:lpstr>
      <vt:lpstr>A concrete example through the presentation</vt:lpstr>
      <vt:lpstr>MACHINE</vt:lpstr>
      <vt:lpstr>VARIABLES</vt:lpstr>
      <vt:lpstr>INVARIANT</vt:lpstr>
      <vt:lpstr>INITIALISATION</vt:lpstr>
      <vt:lpstr> OPERATIONS</vt:lpstr>
      <vt:lpstr>Operation Clause(Continue)</vt:lpstr>
      <vt:lpstr>SUBSTITUTION</vt:lpstr>
      <vt:lpstr>THE NOTATION [S]P</vt:lpstr>
      <vt:lpstr>ASSIGNMENT</vt:lpstr>
      <vt:lpstr>CONDITIONAL</vt:lpstr>
      <vt:lpstr>MACHINE CONSISTENCY</vt:lpstr>
      <vt:lpstr>LOOPS</vt:lpstr>
      <vt:lpstr>PARAMETERS, SETS AND CONSTANTS</vt:lpstr>
      <vt:lpstr>CONTINUED </vt:lpstr>
      <vt:lpstr>References</vt:lpstr>
      <vt:lpstr>Thanks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Speed is nothing without accuracy</dc:title>
  <dc:creator>Maryam&amp;Ehsan</dc:creator>
  <cp:lastModifiedBy>Maryam&amp;Ehsan</cp:lastModifiedBy>
  <cp:revision>214</cp:revision>
  <dcterms:created xsi:type="dcterms:W3CDTF">2006-08-16T00:00:00Z</dcterms:created>
  <dcterms:modified xsi:type="dcterms:W3CDTF">2010-03-30T00:29:08Z</dcterms:modified>
</cp:coreProperties>
</file>