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83" r:id="rId7"/>
    <p:sldId id="261" r:id="rId8"/>
    <p:sldId id="280" r:id="rId9"/>
    <p:sldId id="281" r:id="rId10"/>
    <p:sldId id="262" r:id="rId11"/>
    <p:sldId id="279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82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0066FF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82CF99-A385-4CED-985F-40FF1EB390A5}" type="datetimeFigureOut">
              <a:rPr lang="en-US" smtClean="0"/>
              <a:pPr/>
              <a:t>3/28/2010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D0630-9AA1-4BFF-AAE7-41AEC3364DA5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86253-DFF2-4019-BD48-382697A63F72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CDFA-6610-41CB-B2B1-D2E094468BEB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80A9-5D8A-497F-AD39-68CE8EA603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BFA64-EFBC-45C0-832A-C1CEFF5FB694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950C6-2AB1-46B0-8441-5A2D8D1C5FC3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7FD73-7545-43E3-94FC-41FD0D2001A0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9B4A-A53B-4558-B203-BA5ED2648A1D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4681-596B-4071-85DF-D326B9D4A7B1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7DAD1-1D94-4419-A176-D009D8B627D5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4EF8-8027-4FF2-89C5-1A78DC85946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C4236D-B2D8-4F8B-B7A7-778117E8E857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dissolve/>
  </p:transition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352800"/>
            <a:ext cx="6705600" cy="30480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  <a:cs typeface="DaunPenh" pitchFamily="2" charset="0"/>
              </a:rPr>
              <a:t>Course: CAS760 Logic for Practical Use</a:t>
            </a:r>
          </a:p>
          <a:p>
            <a:r>
              <a:rPr lang="en-US" sz="2800" b="1" dirty="0" smtClean="0">
                <a:solidFill>
                  <a:schemeClr val="tx1"/>
                </a:solidFill>
                <a:cs typeface="DaunPenh" pitchFamily="2" charset="0"/>
              </a:rPr>
              <a:t>Instructor: Dr. William M. Farmer</a:t>
            </a:r>
          </a:p>
          <a:p>
            <a:r>
              <a:rPr lang="en-CA" sz="2800" b="1" dirty="0" err="1" smtClean="0">
                <a:solidFill>
                  <a:schemeClr val="tx1"/>
                </a:solidFill>
                <a:cs typeface="DaunPenh" pitchFamily="2" charset="0"/>
              </a:rPr>
              <a:t>Ehsan</a:t>
            </a:r>
            <a:r>
              <a:rPr lang="en-CA" sz="2800" b="1" dirty="0" smtClean="0">
                <a:solidFill>
                  <a:schemeClr val="tx1"/>
                </a:solidFill>
                <a:cs typeface="DaunPenh" pitchFamily="2" charset="0"/>
              </a:rPr>
              <a:t> Mohammad </a:t>
            </a:r>
            <a:r>
              <a:rPr lang="en-CA" sz="2800" b="1" dirty="0" err="1" smtClean="0">
                <a:solidFill>
                  <a:schemeClr val="tx1"/>
                </a:solidFill>
                <a:cs typeface="DaunPenh" pitchFamily="2" charset="0"/>
              </a:rPr>
              <a:t>Kazemi</a:t>
            </a:r>
            <a:endParaRPr lang="en-US" sz="2400" b="1" dirty="0" smtClean="0">
              <a:solidFill>
                <a:schemeClr val="tx1"/>
              </a:solidFill>
              <a:cs typeface="DaunPenh" pitchFamily="2" charset="0"/>
            </a:endParaRPr>
          </a:p>
          <a:p>
            <a:r>
              <a:rPr lang="en-US" sz="2800" b="1" dirty="0" smtClean="0">
                <a:solidFill>
                  <a:schemeClr val="tx1"/>
                </a:solidFill>
                <a:cs typeface="DaunPenh" pitchFamily="2" charset="0"/>
              </a:rPr>
              <a:t>Department of Computing and Software</a:t>
            </a:r>
          </a:p>
          <a:p>
            <a:r>
              <a:rPr lang="en-CA" sz="2800" b="1" dirty="0" smtClean="0">
                <a:solidFill>
                  <a:schemeClr val="tx1"/>
                </a:solidFill>
                <a:cs typeface="DaunPenh" pitchFamily="2" charset="0"/>
              </a:rPr>
              <a:t>McMaster University</a:t>
            </a:r>
          </a:p>
          <a:p>
            <a:r>
              <a:rPr lang="en-CA" sz="2800" b="1" dirty="0" smtClean="0">
                <a:solidFill>
                  <a:schemeClr val="tx1"/>
                </a:solidFill>
                <a:cs typeface="DaunPenh" pitchFamily="2" charset="0"/>
              </a:rPr>
              <a:t>Winter 2010</a:t>
            </a:r>
          </a:p>
          <a:p>
            <a:endParaRPr lang="en-CA" sz="2800" b="1" dirty="0">
              <a:solidFill>
                <a:schemeClr val="tx1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600200"/>
            <a:ext cx="7391400" cy="1219200"/>
          </a:xfrm>
        </p:spPr>
        <p:txBody>
          <a:bodyPr>
            <a:noAutofit/>
          </a:bodyPr>
          <a:lstStyle/>
          <a:p>
            <a:r>
              <a:rPr lang="en-CA" sz="3600" b="1" dirty="0" smtClean="0">
                <a:latin typeface="Times New Roman" pitchFamily="18" charset="0"/>
                <a:cs typeface="Times New Roman" pitchFamily="18" charset="0"/>
              </a:rPr>
              <a:t>Common Algebraic Specification Language(CASL)</a:t>
            </a:r>
            <a:endParaRPr lang="en-CA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14851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Basic Specification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A basic specification generally consists of a set of declarations of symbols, and a set of axioms and constraints</a:t>
            </a:r>
          </a:p>
          <a:p>
            <a:r>
              <a:rPr lang="en-CA" dirty="0" smtClean="0"/>
              <a:t>The semantics of a basic specification is a signature and a class of models.</a:t>
            </a:r>
          </a:p>
          <a:p>
            <a:r>
              <a:rPr lang="en-CA" dirty="0" smtClean="0"/>
              <a:t>Basic specifications in CASL allows:</a:t>
            </a:r>
          </a:p>
          <a:p>
            <a:pPr lvl="1"/>
            <a:r>
              <a:rPr lang="en-CA" dirty="0" smtClean="0"/>
              <a:t>Declaration of sorts, </a:t>
            </a:r>
            <a:r>
              <a:rPr lang="en-CA" dirty="0" err="1" smtClean="0"/>
              <a:t>subsorts</a:t>
            </a:r>
            <a:r>
              <a:rPr lang="en-CA" dirty="0" smtClean="0"/>
              <a:t>, operations (both total and partial), and predicates. </a:t>
            </a:r>
          </a:p>
          <a:p>
            <a:pPr lvl="1"/>
            <a:r>
              <a:rPr lang="en-CA" dirty="0" smtClean="0"/>
              <a:t>The use of formulas of first-order logic for stating axioms.</a:t>
            </a:r>
          </a:p>
          <a:p>
            <a:r>
              <a:rPr lang="en-CA" dirty="0" smtClean="0"/>
              <a:t>Predicates are different from </a:t>
            </a:r>
            <a:r>
              <a:rPr lang="en-CA" dirty="0" err="1" smtClean="0"/>
              <a:t>boolean</a:t>
            </a:r>
            <a:r>
              <a:rPr lang="en-CA" dirty="0" smtClean="0"/>
              <a:t>-valued operations.</a:t>
            </a:r>
          </a:p>
          <a:p>
            <a:r>
              <a:rPr lang="en-CA" dirty="0" smtClean="0"/>
              <a:t> Operation symbols and predicate symbols may be overloaded.</a:t>
            </a:r>
          </a:p>
        </p:txBody>
      </p:sp>
    </p:spTree>
  </p:cSld>
  <p:clrMapOvr>
    <a:masterClrMapping/>
  </p:clrMapOvr>
  <p:transition advTm="103537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143000"/>
          </a:xfrm>
        </p:spPr>
        <p:txBody>
          <a:bodyPr/>
          <a:lstStyle/>
          <a:p>
            <a:r>
              <a:rPr lang="en-CA" dirty="0" smtClean="0"/>
              <a:t> </a:t>
            </a:r>
            <a:r>
              <a:rPr lang="en-CA" dirty="0" smtClean="0">
                <a:solidFill>
                  <a:schemeClr val="tx1"/>
                </a:solidFill>
              </a:rPr>
              <a:t>Basic Specification(Continued)</a:t>
            </a: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dirty="0" err="1" smtClean="0"/>
              <a:t>Subsorts</a:t>
            </a:r>
            <a:r>
              <a:rPr lang="en-CA" dirty="0" smtClean="0"/>
              <a:t> declarations are interpreted as embeddings.</a:t>
            </a:r>
          </a:p>
          <a:p>
            <a:r>
              <a:rPr lang="en-CA" dirty="0" smtClean="0"/>
              <a:t>Axioms are formulas of first-order logic.</a:t>
            </a:r>
          </a:p>
          <a:p>
            <a:pPr lvl="1"/>
            <a:r>
              <a:rPr lang="en-CA" dirty="0" smtClean="0"/>
              <a:t>Quantification</a:t>
            </a:r>
          </a:p>
          <a:p>
            <a:pPr lvl="1"/>
            <a:r>
              <a:rPr lang="en-CA" dirty="0" smtClean="0"/>
              <a:t>Logical Connectives</a:t>
            </a:r>
          </a:p>
          <a:p>
            <a:r>
              <a:rPr lang="en-CA" dirty="0" smtClean="0"/>
              <a:t>The atomic formulas in CASL axioms are equations (strong or existential), </a:t>
            </a:r>
            <a:r>
              <a:rPr lang="en-CA" dirty="0" err="1" smtClean="0"/>
              <a:t>definedness</a:t>
            </a:r>
            <a:r>
              <a:rPr lang="en-CA" dirty="0" smtClean="0"/>
              <a:t> assertions, and </a:t>
            </a:r>
            <a:r>
              <a:rPr lang="en-CA" dirty="0" err="1" smtClean="0"/>
              <a:t>subsort</a:t>
            </a:r>
            <a:r>
              <a:rPr lang="en-CA" dirty="0" smtClean="0"/>
              <a:t> membership assertions. </a:t>
            </a:r>
          </a:p>
          <a:p>
            <a:r>
              <a:rPr lang="en-CA" dirty="0" smtClean="0"/>
              <a:t>Sorts can be constrained to include only generated values. </a:t>
            </a:r>
          </a:p>
          <a:p>
            <a:r>
              <a:rPr lang="en-CA" dirty="0" smtClean="0"/>
              <a:t>Sort generation constraints eliminate ‘junk’ from specific carrier sets.</a:t>
            </a:r>
          </a:p>
          <a:p>
            <a:endParaRPr lang="en-CA" dirty="0" smtClean="0"/>
          </a:p>
          <a:p>
            <a:endParaRPr lang="en-CA" dirty="0"/>
          </a:p>
        </p:txBody>
      </p:sp>
    </p:spTree>
  </p:cSld>
  <p:clrMapOvr>
    <a:masterClrMapping/>
  </p:clrMapOvr>
  <p:transition advTm="118982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Structured Specification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Structured specifications are formed from basic specifications.</a:t>
            </a:r>
          </a:p>
          <a:p>
            <a:r>
              <a:rPr lang="en-CA" dirty="0" smtClean="0"/>
              <a:t>The semantics of a structured specification is simply a signature and a class of models.</a:t>
            </a:r>
          </a:p>
          <a:p>
            <a:r>
              <a:rPr lang="en-CA" dirty="0" smtClean="0"/>
              <a:t> A translation merely renames symbols.</a:t>
            </a:r>
          </a:p>
          <a:p>
            <a:r>
              <a:rPr lang="en-CA" dirty="0" smtClean="0"/>
              <a:t> Hiding symbols removes parts of models.</a:t>
            </a:r>
          </a:p>
          <a:p>
            <a:r>
              <a:rPr lang="en-CA" dirty="0" smtClean="0"/>
              <a:t> Union of specifications identifies common symbols.</a:t>
            </a:r>
          </a:p>
          <a:p>
            <a:r>
              <a:rPr lang="en-CA" dirty="0" smtClean="0"/>
              <a:t> Extension of specifications identifies common symbols too.</a:t>
            </a:r>
          </a:p>
          <a:p>
            <a:r>
              <a:rPr lang="en-CA" dirty="0" smtClean="0"/>
              <a:t> Generic specifications have parameters, and have to be instantiated when referenced.</a:t>
            </a:r>
          </a:p>
        </p:txBody>
      </p:sp>
    </p:spTree>
  </p:cSld>
  <p:clrMapOvr>
    <a:masterClrMapping/>
  </p:clrMapOvr>
  <p:transition advTm="155721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610600" cy="1143000"/>
          </a:xfrm>
        </p:spPr>
        <p:txBody>
          <a:bodyPr>
            <a:normAutofit/>
          </a:bodyPr>
          <a:lstStyle/>
          <a:p>
            <a:r>
              <a:rPr lang="en-CA" dirty="0" smtClean="0">
                <a:solidFill>
                  <a:schemeClr val="tx1"/>
                </a:solidFill>
              </a:rPr>
              <a:t>Architectural Specification &amp; Libraries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The semantics of an architectural specification reflects its modular structure. </a:t>
            </a:r>
          </a:p>
          <a:p>
            <a:r>
              <a:rPr lang="en-CA" dirty="0" smtClean="0"/>
              <a:t>The intention with architectural specifications is primarily to impose structure on implementations, </a:t>
            </a:r>
            <a:endParaRPr lang="en-CA" dirty="0" smtClean="0">
              <a:solidFill>
                <a:srgbClr val="0066FF"/>
              </a:solidFill>
            </a:endParaRPr>
          </a:p>
          <a:p>
            <a:r>
              <a:rPr lang="en-CA" dirty="0" smtClean="0"/>
              <a:t> Architectural specifications involve the notions of persistent function and conservative extension.</a:t>
            </a:r>
          </a:p>
          <a:p>
            <a:pPr lvl="1"/>
            <a:r>
              <a:rPr lang="en-CA" dirty="0" smtClean="0"/>
              <a:t>A function </a:t>
            </a:r>
            <a:r>
              <a:rPr lang="en-CA" i="1" dirty="0" smtClean="0"/>
              <a:t>F mapping Σ-models to Σ’-models, where the signature Σ’</a:t>
            </a:r>
          </a:p>
          <a:p>
            <a:pPr>
              <a:buNone/>
            </a:pPr>
            <a:r>
              <a:rPr lang="en-CA" dirty="0" smtClean="0"/>
              <a:t>	extends </a:t>
            </a:r>
            <a:r>
              <a:rPr lang="en-CA" i="1" dirty="0" smtClean="0"/>
              <a:t>Σ, is said to be persistent when for each Σ-model M, the </a:t>
            </a:r>
            <a:r>
              <a:rPr lang="en-CA" i="1" dirty="0" err="1" smtClean="0"/>
              <a:t>reduct</a:t>
            </a:r>
            <a:r>
              <a:rPr lang="en-CA" i="1" dirty="0" smtClean="0"/>
              <a:t> of F(M) to a Σ-model is exactly M.</a:t>
            </a:r>
          </a:p>
          <a:p>
            <a:endParaRPr lang="en-CA" dirty="0"/>
          </a:p>
        </p:txBody>
      </p:sp>
    </p:spTree>
  </p:cSld>
  <p:clrMapOvr>
    <a:masterClrMapping/>
  </p:clrMapOvr>
  <p:transition advTm="71137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305800" cy="1143000"/>
          </a:xfrm>
        </p:spPr>
        <p:txBody>
          <a:bodyPr>
            <a:noAutofit/>
          </a:bodyPr>
          <a:lstStyle/>
          <a:p>
            <a:r>
              <a:rPr lang="en-CA" dirty="0" smtClean="0">
                <a:solidFill>
                  <a:schemeClr val="tx1"/>
                </a:solidFill>
              </a:rPr>
              <a:t>Architectural Specification &amp; Libraries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CA" dirty="0" smtClean="0"/>
              <a:t> A specification extension </a:t>
            </a:r>
            <a:r>
              <a:rPr lang="en-CA" i="1" dirty="0" smtClean="0"/>
              <a:t>SP’ of SP is said to be conservative when each </a:t>
            </a:r>
            <a:r>
              <a:rPr lang="en-CA" dirty="0" smtClean="0"/>
              <a:t>model of </a:t>
            </a:r>
            <a:r>
              <a:rPr lang="en-CA" i="1" dirty="0" smtClean="0"/>
              <a:t>SP can be expanded to a model of SP’.</a:t>
            </a:r>
          </a:p>
          <a:p>
            <a:pPr lvl="1"/>
            <a:r>
              <a:rPr lang="en-CA" dirty="0" smtClean="0"/>
              <a:t>A persistent function mapping models of </a:t>
            </a:r>
            <a:r>
              <a:rPr lang="en-CA" i="1" dirty="0" smtClean="0"/>
              <a:t>SP to models of SP’ exists only </a:t>
            </a:r>
            <a:r>
              <a:rPr lang="en-CA" dirty="0" smtClean="0"/>
              <a:t>if </a:t>
            </a:r>
            <a:r>
              <a:rPr lang="en-CA" i="1" dirty="0" smtClean="0"/>
              <a:t>SP’ is a conservative extension of SP.</a:t>
            </a:r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The semantics of a library of specifications is a mapping from the names of the specifications to their semantics.</a:t>
            </a:r>
          </a:p>
          <a:p>
            <a:endParaRPr lang="en-CA" dirty="0"/>
          </a:p>
        </p:txBody>
      </p:sp>
    </p:spTree>
  </p:cSld>
  <p:clrMapOvr>
    <a:masterClrMapping/>
  </p:clrMapOvr>
  <p:transition advTm="32667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Getting Started(Examples)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Simple specifications may be written in CASL essentially as in many other algebraic specification languages.</a:t>
            </a:r>
          </a:p>
          <a:p>
            <a:endParaRPr lang="en-CA" dirty="0" smtClean="0"/>
          </a:p>
          <a:p>
            <a:r>
              <a:rPr lang="en-CA" dirty="0" smtClean="0"/>
              <a:t>CASL provides also useful abbreviations.</a:t>
            </a:r>
          </a:p>
          <a:p>
            <a:endParaRPr lang="en-CA" dirty="0" smtClean="0"/>
          </a:p>
        </p:txBody>
      </p:sp>
    </p:spTree>
  </p:cSld>
  <p:clrMapOvr>
    <a:masterClrMapping/>
  </p:clrMapOvr>
  <p:transition advTm="19531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2400" dirty="0" smtClean="0">
                <a:solidFill>
                  <a:schemeClr val="tx1"/>
                </a:solidFill>
              </a:rPr>
              <a:t>Example 1. CASL syntax for declarations and axioms involves familiar notation, and is mostly self-explanatory.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026" name="Picture 2" descr="C:\Users\Maryam&amp;Ehsan\Desktop\Practical Logic in Use\presentation\SECOND presentation\images\example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3546" y="1447800"/>
            <a:ext cx="7674107" cy="4572000"/>
          </a:xfrm>
          <a:prstGeom prst="rect">
            <a:avLst/>
          </a:prstGeom>
          <a:noFill/>
        </p:spPr>
      </p:pic>
    </p:spTree>
  </p:cSld>
  <p:clrMapOvr>
    <a:masterClrMapping/>
  </p:clrMapOvr>
  <p:transition advTm="79966"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2400" dirty="0" smtClean="0">
                <a:solidFill>
                  <a:schemeClr val="tx1"/>
                </a:solidFill>
              </a:rPr>
              <a:t>Example 2. Specifications can easily be extended by new declarations and axioms.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2050" name="Picture 2" descr="C:\Users\Maryam&amp;Ehsan\Desktop\Practical Logic in Use\presentation\SECOND presentation\images\ex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7978" y="1828800"/>
            <a:ext cx="7748822" cy="1768202"/>
          </a:xfrm>
          <a:prstGeom prst="rect">
            <a:avLst/>
          </a:prstGeom>
          <a:noFill/>
        </p:spPr>
      </p:pic>
    </p:spTree>
  </p:cSld>
  <p:clrMapOvr>
    <a:masterClrMapping/>
  </p:clrMapOvr>
  <p:transition advTm="85956"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>
            <a:noAutofit/>
          </a:bodyPr>
          <a:lstStyle/>
          <a:p>
            <a:r>
              <a:rPr lang="en-CA" sz="2400" dirty="0" smtClean="0">
                <a:solidFill>
                  <a:schemeClr val="tx1"/>
                </a:solidFill>
              </a:rPr>
              <a:t>Example 3. In simple cases, an operation (or a predicate) symbol may be declared and its intended interpretation defined at the same time.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3074" name="Picture 2" descr="C:\Users\Maryam&amp;Ehsan\Desktop\Practical Logic in Use\presentation\SECOND presentation\images\ex3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676400"/>
            <a:ext cx="7772400" cy="1976458"/>
          </a:xfrm>
          <a:prstGeom prst="rect">
            <a:avLst/>
          </a:prstGeom>
          <a:noFill/>
        </p:spPr>
      </p:pic>
    </p:spTree>
  </p:cSld>
  <p:clrMapOvr>
    <a:masterClrMapping/>
  </p:clrMapOvr>
  <p:transition advTm="63492"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944562"/>
          </a:xfrm>
        </p:spPr>
        <p:txBody>
          <a:bodyPr>
            <a:normAutofit/>
          </a:bodyPr>
          <a:lstStyle/>
          <a:p>
            <a:r>
              <a:rPr lang="en-CA" sz="3200" dirty="0" smtClean="0">
                <a:solidFill>
                  <a:schemeClr val="tx1"/>
                </a:solidFill>
              </a:rPr>
              <a:t> </a:t>
            </a:r>
            <a:r>
              <a:rPr lang="en-CA" sz="3200" b="1" dirty="0" smtClean="0">
                <a:solidFill>
                  <a:schemeClr val="tx1"/>
                </a:solidFill>
              </a:rPr>
              <a:t>Flexibility of Example 3.</a:t>
            </a:r>
            <a:endParaRPr lang="en-CA" sz="3200" b="1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4098" name="Picture 2" descr="C:\Users\Maryam&amp;Ehsan\Desktop\Practical Logic in Use\presentation\SECOND presentation\images\ex4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2037" y="1462087"/>
            <a:ext cx="7477125" cy="4543425"/>
          </a:xfrm>
          <a:prstGeom prst="rect">
            <a:avLst/>
          </a:prstGeom>
          <a:noFill/>
        </p:spPr>
      </p:pic>
    </p:spTree>
  </p:cSld>
  <p:clrMapOvr>
    <a:masterClrMapping/>
  </p:clrMapOvr>
  <p:transition advTm="72494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143000"/>
          </a:xfrm>
        </p:spPr>
        <p:txBody>
          <a:bodyPr/>
          <a:lstStyle/>
          <a:p>
            <a:r>
              <a:rPr lang="en-CA" dirty="0" smtClean="0"/>
              <a:t> </a:t>
            </a:r>
            <a:r>
              <a:rPr lang="en-CA" dirty="0" smtClean="0">
                <a:solidFill>
                  <a:schemeClr val="tx1"/>
                </a:solidFill>
              </a:rPr>
              <a:t>Outline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 History</a:t>
            </a:r>
          </a:p>
          <a:p>
            <a:r>
              <a:rPr lang="en-CA" dirty="0" smtClean="0"/>
              <a:t>Introduction</a:t>
            </a:r>
          </a:p>
          <a:p>
            <a:r>
              <a:rPr lang="en-CA" dirty="0" smtClean="0"/>
              <a:t>Underlying Concepts</a:t>
            </a:r>
          </a:p>
          <a:p>
            <a:r>
              <a:rPr lang="en-CA" dirty="0" smtClean="0"/>
              <a:t>Basic Specification</a:t>
            </a:r>
          </a:p>
          <a:p>
            <a:r>
              <a:rPr lang="en-CA" dirty="0" smtClean="0"/>
              <a:t>Structured Specification</a:t>
            </a:r>
          </a:p>
          <a:p>
            <a:r>
              <a:rPr lang="en-CA" dirty="0" smtClean="0"/>
              <a:t>Architectural Specification and Libraries</a:t>
            </a:r>
          </a:p>
          <a:p>
            <a:r>
              <a:rPr lang="en-CA" dirty="0" smtClean="0"/>
              <a:t>Examples</a:t>
            </a:r>
          </a:p>
          <a:p>
            <a:r>
              <a:rPr lang="en-CA" dirty="0" smtClean="0"/>
              <a:t>References</a:t>
            </a:r>
          </a:p>
          <a:p>
            <a:endParaRPr lang="en-CA" dirty="0"/>
          </a:p>
        </p:txBody>
      </p:sp>
    </p:spTree>
  </p:cSld>
  <p:clrMapOvr>
    <a:masterClrMapping/>
  </p:clrMapOvr>
  <p:transition advTm="32495"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References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[1] </a:t>
            </a:r>
            <a:r>
              <a:rPr lang="en-CA" i="1" dirty="0" smtClean="0"/>
              <a:t>CASL user Manual, Introduction to Using the Common Algebraic Specification Language, Michel </a:t>
            </a:r>
            <a:r>
              <a:rPr lang="en-CA" i="1" dirty="0" err="1" smtClean="0"/>
              <a:t>Bidoit</a:t>
            </a:r>
            <a:r>
              <a:rPr lang="en-CA" i="1" dirty="0" smtClean="0"/>
              <a:t>, </a:t>
            </a:r>
          </a:p>
          <a:p>
            <a:pPr>
              <a:buNone/>
            </a:pPr>
            <a:r>
              <a:rPr lang="en-CA" i="1" dirty="0" smtClean="0"/>
              <a:t>	Peter D. Mosses,  Springer, 2004</a:t>
            </a:r>
          </a:p>
          <a:p>
            <a:pPr>
              <a:buNone/>
            </a:pPr>
            <a:r>
              <a:rPr lang="en-CA" dirty="0" smtClean="0"/>
              <a:t>[2] </a:t>
            </a:r>
            <a:r>
              <a:rPr lang="en-CA" i="1" dirty="0" smtClean="0"/>
              <a:t>CASL Reference Manual, Authors: The </a:t>
            </a:r>
            <a:r>
              <a:rPr lang="en-CA" i="1" dirty="0" err="1" smtClean="0"/>
              <a:t>CoFI</a:t>
            </a:r>
            <a:r>
              <a:rPr lang="en-CA" i="1" dirty="0" smtClean="0"/>
              <a:t> Language Design Group</a:t>
            </a:r>
          </a:p>
          <a:p>
            <a:pPr>
              <a:buNone/>
            </a:pPr>
            <a:r>
              <a:rPr lang="en-CA" dirty="0" smtClean="0"/>
              <a:t>[3] </a:t>
            </a:r>
            <a:r>
              <a:rPr lang="en-CA" i="1" u="sng" dirty="0" smtClean="0"/>
              <a:t>http://www.informatik.uni-bremen.de/cofi/wiki/index.php/CoFI</a:t>
            </a:r>
          </a:p>
          <a:p>
            <a:pPr>
              <a:buNone/>
            </a:pPr>
            <a:r>
              <a:rPr lang="en-CA" dirty="0" smtClean="0"/>
              <a:t>[4] </a:t>
            </a:r>
            <a:r>
              <a:rPr lang="en-CA" i="1" u="sng" dirty="0" smtClean="0"/>
              <a:t>http://en.wikipedia.org</a:t>
            </a:r>
          </a:p>
          <a:p>
            <a:endParaRPr lang="en-CA" dirty="0"/>
          </a:p>
        </p:txBody>
      </p:sp>
    </p:spTree>
  </p:cSld>
  <p:clrMapOvr>
    <a:masterClrMapping/>
  </p:clrMapOvr>
  <p:transition advTm="38673"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305800" cy="1143000"/>
          </a:xfrm>
        </p:spPr>
        <p:txBody>
          <a:bodyPr>
            <a:normAutofit/>
          </a:bodyPr>
          <a:lstStyle/>
          <a:p>
            <a:r>
              <a:rPr lang="en-CA" sz="4800" b="1" dirty="0" smtClean="0">
                <a:solidFill>
                  <a:schemeClr val="tx1"/>
                </a:solidFill>
              </a:rPr>
              <a:t>	Thank you</a:t>
            </a:r>
            <a:endParaRPr lang="en-CA" sz="4800" b="1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Questions?</a:t>
            </a:r>
            <a:endParaRPr lang="en-CA" dirty="0"/>
          </a:p>
        </p:txBody>
      </p:sp>
    </p:spTree>
  </p:cSld>
  <p:clrMapOvr>
    <a:masterClrMapping/>
  </p:clrMapOvr>
  <p:transition advTm="1092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1143000"/>
          </a:xfrm>
        </p:spPr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History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 smtClean="0"/>
              <a:t>CASL, the </a:t>
            </a:r>
            <a:r>
              <a:rPr lang="en-CA" i="1" dirty="0" smtClean="0"/>
              <a:t>Common Algebraic Specification Language</a:t>
            </a:r>
            <a:r>
              <a:rPr lang="en-CA" dirty="0" smtClean="0"/>
              <a:t>, has been designed by </a:t>
            </a:r>
            <a:r>
              <a:rPr lang="en-CA" dirty="0" err="1" smtClean="0"/>
              <a:t>CoFI</a:t>
            </a:r>
            <a:r>
              <a:rPr lang="en-CA" dirty="0" smtClean="0"/>
              <a:t>, the </a:t>
            </a:r>
            <a:r>
              <a:rPr lang="en-CA" i="1" dirty="0" smtClean="0"/>
              <a:t>Common Framework Initiative </a:t>
            </a:r>
            <a:r>
              <a:rPr lang="en-CA" dirty="0" smtClean="0"/>
              <a:t>for algebraic specification and development.</a:t>
            </a:r>
          </a:p>
          <a:p>
            <a:r>
              <a:rPr lang="en-CA" dirty="0" smtClean="0"/>
              <a:t>The </a:t>
            </a:r>
            <a:r>
              <a:rPr lang="en-CA" dirty="0" err="1" smtClean="0"/>
              <a:t>CoFI</a:t>
            </a:r>
            <a:r>
              <a:rPr lang="en-CA" dirty="0" smtClean="0"/>
              <a:t> Language Design Group was formed at the founding meeting of the Common Framework Initiative in Oslo, Norway, September 1995.</a:t>
            </a:r>
          </a:p>
          <a:p>
            <a:r>
              <a:rPr lang="en-CA" dirty="0" smtClean="0"/>
              <a:t>There was an urgent need for a common framework because of abundance of specification languages.</a:t>
            </a:r>
          </a:p>
          <a:p>
            <a:r>
              <a:rPr lang="en-CA" dirty="0" smtClean="0"/>
              <a:t>The aim of </a:t>
            </a:r>
            <a:r>
              <a:rPr lang="en-CA" dirty="0" err="1" smtClean="0"/>
              <a:t>CoFI</a:t>
            </a:r>
            <a:r>
              <a:rPr lang="en-CA" dirty="0" smtClean="0"/>
              <a:t> was to propose a common framework which is able to replace many existing algebraic	specification frameworks</a:t>
            </a:r>
          </a:p>
          <a:p>
            <a:r>
              <a:rPr lang="en-CA" dirty="0" smtClean="0"/>
              <a:t>An initial design of CASL was proposed in May 1997.</a:t>
            </a:r>
          </a:p>
          <a:p>
            <a:r>
              <a:rPr lang="en-CA" dirty="0" smtClean="0"/>
              <a:t>The design was finalized in April 1998, and CASL version 1.0 was released in October 1998.</a:t>
            </a:r>
          </a:p>
          <a:p>
            <a:pPr>
              <a:buNone/>
            </a:pPr>
            <a:endParaRPr lang="en-CA" dirty="0" smtClean="0"/>
          </a:p>
          <a:p>
            <a:endParaRPr lang="en-CA" dirty="0"/>
          </a:p>
        </p:txBody>
      </p:sp>
    </p:spTree>
  </p:cSld>
  <p:clrMapOvr>
    <a:masterClrMapping/>
  </p:clrMapOvr>
  <p:transition advTm="98546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Introduction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dirty="0" smtClean="0"/>
              <a:t>The </a:t>
            </a:r>
            <a:r>
              <a:rPr lang="en-CA" b="1" dirty="0" smtClean="0"/>
              <a:t>Common Algebraic Specification Language</a:t>
            </a:r>
            <a:r>
              <a:rPr lang="en-CA" dirty="0" smtClean="0"/>
              <a:t> (CASL)</a:t>
            </a:r>
          </a:p>
          <a:p>
            <a:r>
              <a:rPr lang="en-CA" dirty="0" smtClean="0"/>
              <a:t> Is a general-purpose Specification based on First Order Logic with Induction.</a:t>
            </a:r>
          </a:p>
          <a:p>
            <a:r>
              <a:rPr lang="en-CA" dirty="0" smtClean="0"/>
              <a:t>Partial Functions and </a:t>
            </a:r>
            <a:r>
              <a:rPr lang="en-CA" dirty="0" err="1" smtClean="0"/>
              <a:t>Subsorting</a:t>
            </a:r>
            <a:r>
              <a:rPr lang="en-CA" dirty="0" smtClean="0"/>
              <a:t> are also supported.</a:t>
            </a:r>
          </a:p>
          <a:p>
            <a:r>
              <a:rPr lang="en-CA" dirty="0" smtClean="0"/>
              <a:t>Has been designed by a large group of experts for practical use in software development .</a:t>
            </a:r>
            <a:endParaRPr lang="en-CA" dirty="0" smtClean="0">
              <a:solidFill>
                <a:srgbClr val="0066FF"/>
              </a:solidFill>
            </a:endParaRPr>
          </a:p>
          <a:p>
            <a:r>
              <a:rPr lang="en-CA" dirty="0" smtClean="0"/>
              <a:t>Is an expressive language and is appropriate for specifying requirements and design for conventional software packages. </a:t>
            </a:r>
          </a:p>
          <a:p>
            <a:r>
              <a:rPr lang="en-CA" dirty="0" smtClean="0"/>
              <a:t>Is algebraic in the sense that models of CASL specifications are algebras.</a:t>
            </a:r>
          </a:p>
          <a:p>
            <a:endParaRPr lang="en-CA" dirty="0"/>
          </a:p>
        </p:txBody>
      </p:sp>
    </p:spTree>
  </p:cSld>
  <p:clrMapOvr>
    <a:masterClrMapping/>
  </p:clrMapOvr>
  <p:transition advTm="76565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848600" cy="1143000"/>
          </a:xfrm>
        </p:spPr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Introduction(Continued)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CA" sz="2800" b="1" dirty="0" smtClean="0"/>
              <a:t>CASL:</a:t>
            </a:r>
            <a:endParaRPr lang="en-CA" b="1" dirty="0" smtClean="0"/>
          </a:p>
          <a:p>
            <a:r>
              <a:rPr lang="en-CA" dirty="0" smtClean="0"/>
              <a:t> Includes selected features from many previous specification languages, as well as some novel features that allow algebraic specifications to be written much more concisely and perspicuously.</a:t>
            </a:r>
          </a:p>
          <a:p>
            <a:r>
              <a:rPr lang="en-CA" dirty="0" smtClean="0"/>
              <a:t>Has already attracted widespread interest within the algebraic specification community, and is generally regarded as a </a:t>
            </a:r>
            <a:r>
              <a:rPr lang="en-CA" dirty="0" smtClean="0">
                <a:solidFill>
                  <a:srgbClr val="FF0000"/>
                </a:solidFill>
              </a:rPr>
              <a:t>de facto </a:t>
            </a:r>
            <a:r>
              <a:rPr lang="en-CA" dirty="0" smtClean="0"/>
              <a:t>standard, and is now accepted as an appropriate basis for research and development in algebraic specification</a:t>
            </a:r>
          </a:p>
          <a:p>
            <a:r>
              <a:rPr lang="en-CA" dirty="0" smtClean="0"/>
              <a:t>Represents a consolidation of past work on the design of algebraic</a:t>
            </a:r>
          </a:p>
          <a:p>
            <a:pPr>
              <a:buNone/>
            </a:pPr>
            <a:r>
              <a:rPr lang="en-CA" dirty="0" smtClean="0"/>
              <a:t>	specification languages, and all its features are present in some form in other languages, </a:t>
            </a:r>
            <a:endParaRPr lang="en-CA" dirty="0">
              <a:solidFill>
                <a:srgbClr val="0066FF"/>
              </a:solidFill>
            </a:endParaRPr>
          </a:p>
        </p:txBody>
      </p:sp>
    </p:spTree>
  </p:cSld>
  <p:clrMapOvr>
    <a:masterClrMapping/>
  </p:clrMapOvr>
  <p:transition advTm="74771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Introduction(Continued)</a:t>
            </a: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CASL is at the heart of a coherent family of languages that are obtained as sublanguages or extensions of CASL.</a:t>
            </a:r>
          </a:p>
          <a:p>
            <a:endParaRPr lang="en-CA" dirty="0"/>
          </a:p>
        </p:txBody>
      </p:sp>
      <p:pic>
        <p:nvPicPr>
          <p:cNvPr id="5122" name="Picture 2" descr="C:\Users\Maryam&amp;Ehsan\Desktop\Practical Logic in Use\presentation\SECOND presentation\images\famil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2590800"/>
            <a:ext cx="4144611" cy="3505200"/>
          </a:xfrm>
          <a:prstGeom prst="rect">
            <a:avLst/>
          </a:prstGeom>
          <a:noFill/>
        </p:spPr>
      </p:pic>
    </p:spTree>
  </p:cSld>
  <p:clrMapOvr>
    <a:masterClrMapping/>
  </p:clrMapOvr>
  <p:transition advTm="22418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>
            <a:noAutofit/>
          </a:bodyPr>
          <a:lstStyle/>
          <a:p>
            <a:r>
              <a:rPr lang="en-CA" dirty="0" smtClean="0">
                <a:solidFill>
                  <a:schemeClr val="tx1"/>
                </a:solidFill>
              </a:rPr>
              <a:t/>
            </a:r>
            <a:br>
              <a:rPr lang="en-CA" dirty="0" smtClean="0">
                <a:solidFill>
                  <a:schemeClr val="tx1"/>
                </a:solidFill>
              </a:rPr>
            </a:br>
            <a:r>
              <a:rPr lang="en-CA" dirty="0" smtClean="0">
                <a:solidFill>
                  <a:schemeClr val="tx1"/>
                </a:solidFill>
              </a:rPr>
              <a:t/>
            </a:r>
            <a:br>
              <a:rPr lang="en-CA" dirty="0" smtClean="0">
                <a:solidFill>
                  <a:schemeClr val="tx1"/>
                </a:solidFill>
              </a:rPr>
            </a:br>
            <a:r>
              <a:rPr lang="en-CA" dirty="0" smtClean="0">
                <a:solidFill>
                  <a:schemeClr val="tx1"/>
                </a:solidFill>
              </a:rPr>
              <a:t/>
            </a:r>
            <a:br>
              <a:rPr lang="en-CA" dirty="0" smtClean="0">
                <a:solidFill>
                  <a:schemeClr val="tx1"/>
                </a:solidFill>
              </a:rPr>
            </a:br>
            <a:r>
              <a:rPr lang="en-CA" dirty="0" smtClean="0">
                <a:solidFill>
                  <a:schemeClr val="tx1"/>
                </a:solidFill>
              </a:rPr>
              <a:t/>
            </a:r>
            <a:br>
              <a:rPr lang="en-CA" dirty="0" smtClean="0">
                <a:solidFill>
                  <a:schemeClr val="tx1"/>
                </a:solidFill>
              </a:rPr>
            </a:br>
            <a:r>
              <a:rPr lang="en-CA" dirty="0" smtClean="0">
                <a:solidFill>
                  <a:schemeClr val="tx1"/>
                </a:solidFill>
              </a:rPr>
              <a:t/>
            </a:r>
            <a:br>
              <a:rPr lang="en-CA" dirty="0" smtClean="0">
                <a:solidFill>
                  <a:schemeClr val="tx1"/>
                </a:solidFill>
              </a:rPr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>
                <a:solidFill>
                  <a:schemeClr val="tx1"/>
                </a:solidFill>
              </a:rPr>
              <a:t>Underlying Concepts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dirty="0" smtClean="0"/>
              <a:t>CASL is based on standard concepts of algebraic specification, and has several major parts:</a:t>
            </a:r>
          </a:p>
          <a:p>
            <a:r>
              <a:rPr lang="en-CA" dirty="0" smtClean="0"/>
              <a:t>Basic specifications, for the specification of single software modules.</a:t>
            </a:r>
          </a:p>
          <a:p>
            <a:r>
              <a:rPr lang="en-CA" dirty="0" smtClean="0"/>
              <a:t>Structured specifications, for the modular specification of modules.</a:t>
            </a:r>
          </a:p>
          <a:p>
            <a:r>
              <a:rPr lang="en-CA" dirty="0" smtClean="0"/>
              <a:t>Architectural specifications, for the prescription of the structure of implementation.</a:t>
            </a:r>
          </a:p>
          <a:p>
            <a:r>
              <a:rPr lang="en-CA" dirty="0" smtClean="0"/>
              <a:t>Specification libraries, for storing specifications</a:t>
            </a:r>
          </a:p>
          <a:p>
            <a:pPr>
              <a:buNone/>
            </a:pPr>
            <a:endParaRPr lang="en-CA" dirty="0"/>
          </a:p>
        </p:txBody>
      </p:sp>
    </p:spTree>
  </p:cSld>
  <p:clrMapOvr>
    <a:masterClrMapping/>
  </p:clrMapOvr>
  <p:transition advTm="64662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Basic Concepts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Ehsan</a:t>
            </a:r>
            <a:r>
              <a:rPr lang="en-US" dirty="0" smtClean="0"/>
              <a:t> </a:t>
            </a:r>
            <a:r>
              <a:rPr lang="en-US" dirty="0" err="1" smtClean="0"/>
              <a:t>M.Kazemi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A </a:t>
            </a:r>
            <a:r>
              <a:rPr lang="en-CA" i="1" dirty="0" smtClean="0"/>
              <a:t>basic specification framework </a:t>
            </a:r>
            <a:r>
              <a:rPr lang="en-CA" dirty="0" smtClean="0"/>
              <a:t>may be characterized by:	</a:t>
            </a:r>
          </a:p>
          <a:p>
            <a:pPr lvl="1"/>
            <a:r>
              <a:rPr lang="en-CA" dirty="0" smtClean="0"/>
              <a:t>A class </a:t>
            </a:r>
            <a:r>
              <a:rPr lang="en-CA" b="1" dirty="0" smtClean="0"/>
              <a:t>Sig </a:t>
            </a:r>
            <a:r>
              <a:rPr lang="en-CA" dirty="0" smtClean="0"/>
              <a:t>of </a:t>
            </a:r>
            <a:r>
              <a:rPr lang="en-CA" i="1" dirty="0" smtClean="0"/>
              <a:t>signatures </a:t>
            </a:r>
            <a:r>
              <a:rPr lang="en-US" i="1" dirty="0" smtClean="0"/>
              <a:t>Σ</a:t>
            </a:r>
            <a:r>
              <a:rPr lang="en-CA" dirty="0" smtClean="0"/>
              <a:t>, each determining the set of </a:t>
            </a:r>
            <a:r>
              <a:rPr lang="en-CA" i="1" dirty="0" smtClean="0"/>
              <a:t>symbols |</a:t>
            </a:r>
            <a:r>
              <a:rPr lang="en-US" i="1" dirty="0" smtClean="0"/>
              <a:t>Σ</a:t>
            </a:r>
            <a:r>
              <a:rPr lang="en-CA" i="1" dirty="0" smtClean="0"/>
              <a:t>| </a:t>
            </a:r>
            <a:r>
              <a:rPr lang="en-CA" dirty="0" smtClean="0"/>
              <a:t>whose intended interpretation is to be specified, with </a:t>
            </a:r>
            <a:r>
              <a:rPr lang="en-CA" i="1" dirty="0" err="1" smtClean="0"/>
              <a:t>morphisms</a:t>
            </a:r>
            <a:r>
              <a:rPr lang="en-CA" i="1" dirty="0" smtClean="0"/>
              <a:t> </a:t>
            </a:r>
            <a:r>
              <a:rPr lang="en-CA" dirty="0" smtClean="0"/>
              <a:t>between Signatures.</a:t>
            </a:r>
          </a:p>
          <a:p>
            <a:pPr lvl="1"/>
            <a:r>
              <a:rPr lang="en-US" i="1" dirty="0" smtClean="0"/>
              <a:t>A</a:t>
            </a:r>
            <a:r>
              <a:rPr lang="en-CA" dirty="0" smtClean="0"/>
              <a:t> class </a:t>
            </a:r>
            <a:r>
              <a:rPr lang="en-CA" b="1" dirty="0" smtClean="0"/>
              <a:t>Mod</a:t>
            </a:r>
            <a:r>
              <a:rPr lang="en-CA" dirty="0" smtClean="0"/>
              <a:t>(</a:t>
            </a:r>
            <a:r>
              <a:rPr lang="en-US" i="1" dirty="0" smtClean="0"/>
              <a:t>Σ</a:t>
            </a:r>
            <a:r>
              <a:rPr lang="en-CA" dirty="0" smtClean="0"/>
              <a:t>) of </a:t>
            </a:r>
            <a:r>
              <a:rPr lang="en-CA" i="1" dirty="0" smtClean="0"/>
              <a:t>models</a:t>
            </a:r>
            <a:r>
              <a:rPr lang="en-CA" dirty="0" smtClean="0"/>
              <a:t>, with </a:t>
            </a:r>
            <a:r>
              <a:rPr lang="en-CA" i="1" dirty="0" err="1" smtClean="0"/>
              <a:t>homomorphisms</a:t>
            </a:r>
            <a:r>
              <a:rPr lang="en-CA" i="1" dirty="0" smtClean="0"/>
              <a:t> </a:t>
            </a:r>
            <a:r>
              <a:rPr lang="en-CA" dirty="0" smtClean="0"/>
              <a:t>between them, for each signature </a:t>
            </a:r>
            <a:r>
              <a:rPr lang="en-US" i="1" dirty="0" smtClean="0"/>
              <a:t>Σ</a:t>
            </a:r>
            <a:r>
              <a:rPr lang="en-CA" dirty="0" smtClean="0"/>
              <a:t>.</a:t>
            </a:r>
          </a:p>
          <a:p>
            <a:pPr lvl="1"/>
            <a:r>
              <a:rPr lang="en-US" i="1" dirty="0" smtClean="0"/>
              <a:t>A</a:t>
            </a:r>
            <a:r>
              <a:rPr lang="en-CA" dirty="0" smtClean="0"/>
              <a:t> set </a:t>
            </a:r>
            <a:r>
              <a:rPr lang="en-CA" b="1" dirty="0" err="1" smtClean="0"/>
              <a:t>Sen</a:t>
            </a:r>
            <a:r>
              <a:rPr lang="en-CA" dirty="0" smtClean="0"/>
              <a:t>(</a:t>
            </a:r>
            <a:r>
              <a:rPr lang="en-US" i="1" dirty="0" smtClean="0"/>
              <a:t>Σ</a:t>
            </a:r>
            <a:r>
              <a:rPr lang="en-CA" dirty="0" smtClean="0"/>
              <a:t>) of </a:t>
            </a:r>
            <a:r>
              <a:rPr lang="en-CA" i="1" dirty="0" smtClean="0"/>
              <a:t>sentences </a:t>
            </a:r>
            <a:r>
              <a:rPr lang="en-CA" dirty="0" smtClean="0"/>
              <a:t>(or </a:t>
            </a:r>
            <a:r>
              <a:rPr lang="en-CA" i="1" dirty="0" smtClean="0"/>
              <a:t>axioms</a:t>
            </a:r>
            <a:r>
              <a:rPr lang="en-CA" dirty="0" smtClean="0"/>
              <a:t>), for each signature </a:t>
            </a:r>
            <a:r>
              <a:rPr lang="en-US" i="1" dirty="0" smtClean="0"/>
              <a:t>Σ</a:t>
            </a:r>
            <a:r>
              <a:rPr lang="en-CA" dirty="0" smtClean="0"/>
              <a:t>.</a:t>
            </a:r>
          </a:p>
          <a:p>
            <a:pPr lvl="1"/>
            <a:r>
              <a:rPr lang="en-CA" dirty="0" smtClean="0"/>
              <a:t>A relation </a:t>
            </a:r>
            <a:r>
              <a:rPr lang="en-CA" i="1" dirty="0" smtClean="0"/>
              <a:t>|</a:t>
            </a:r>
            <a:r>
              <a:rPr lang="en-CA" dirty="0" smtClean="0"/>
              <a:t>= of </a:t>
            </a:r>
            <a:r>
              <a:rPr lang="en-CA" i="1" dirty="0" smtClean="0"/>
              <a:t>satisfaction</a:t>
            </a:r>
            <a:r>
              <a:rPr lang="en-CA" dirty="0" smtClean="0"/>
              <a:t>, between models and sentences over the same signature.</a:t>
            </a:r>
          </a:p>
          <a:p>
            <a:pPr lvl="1"/>
            <a:r>
              <a:rPr lang="en-CA" dirty="0" smtClean="0"/>
              <a:t>A </a:t>
            </a:r>
            <a:r>
              <a:rPr lang="en-CA" i="1" dirty="0" smtClean="0"/>
              <a:t>proof system</a:t>
            </a:r>
            <a:r>
              <a:rPr lang="en-CA" dirty="0" smtClean="0"/>
              <a:t>, for inferring sentences from sets of sentences.</a:t>
            </a:r>
          </a:p>
          <a:p>
            <a:endParaRPr lang="en-CA" dirty="0"/>
          </a:p>
        </p:txBody>
      </p:sp>
    </p:spTree>
  </p:cSld>
  <p:clrMapOvr>
    <a:masterClrMapping/>
  </p:clrMapOvr>
  <p:transition advTm="58843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Basic Concepts (Continued)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B5F0F-C999-4756-AED5-DC28A59A8E56}" type="datetime1">
              <a:rPr lang="en-US" smtClean="0"/>
              <a:pPr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Ehsan M.Kazemi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CA" dirty="0" smtClean="0"/>
              <a:t>A </a:t>
            </a:r>
            <a:r>
              <a:rPr lang="en-CA" i="1" dirty="0" smtClean="0"/>
              <a:t>many-sorted signature </a:t>
            </a:r>
            <a:r>
              <a:rPr lang="en-US" i="1" dirty="0" smtClean="0"/>
              <a:t>Σ </a:t>
            </a:r>
            <a:r>
              <a:rPr lang="en-CA" dirty="0" smtClean="0"/>
              <a:t>= (</a:t>
            </a:r>
            <a:r>
              <a:rPr lang="en-CA" i="1" dirty="0" smtClean="0"/>
              <a:t>S,TF, PF, P</a:t>
            </a:r>
            <a:r>
              <a:rPr lang="en-CA" dirty="0" smtClean="0"/>
              <a:t>) consists of:</a:t>
            </a:r>
          </a:p>
          <a:p>
            <a:pPr lvl="1"/>
            <a:r>
              <a:rPr lang="en-CA" dirty="0" smtClean="0"/>
              <a:t>A set </a:t>
            </a:r>
            <a:r>
              <a:rPr lang="en-CA" i="1" dirty="0" smtClean="0"/>
              <a:t>S </a:t>
            </a:r>
            <a:r>
              <a:rPr lang="en-CA" dirty="0" smtClean="0"/>
              <a:t>of </a:t>
            </a:r>
            <a:r>
              <a:rPr lang="en-CA" i="1" dirty="0" smtClean="0"/>
              <a:t>sorts</a:t>
            </a:r>
            <a:r>
              <a:rPr lang="en-CA" dirty="0" smtClean="0"/>
              <a:t>;</a:t>
            </a:r>
          </a:p>
          <a:p>
            <a:pPr lvl="1"/>
            <a:r>
              <a:rPr lang="en-CA" dirty="0" smtClean="0"/>
              <a:t>Sets </a:t>
            </a:r>
            <a:r>
              <a:rPr lang="en-CA" i="1" dirty="0" err="1" smtClean="0"/>
              <a:t>TFw,s</a:t>
            </a:r>
            <a:r>
              <a:rPr lang="en-CA" dirty="0" smtClean="0"/>
              <a:t>, </a:t>
            </a:r>
            <a:r>
              <a:rPr lang="en-CA" i="1" dirty="0" err="1" smtClean="0"/>
              <a:t>PFw,s</a:t>
            </a:r>
            <a:r>
              <a:rPr lang="en-CA" dirty="0" smtClean="0"/>
              <a:t>, of </a:t>
            </a:r>
            <a:r>
              <a:rPr lang="en-CA" i="1" dirty="0" smtClean="0"/>
              <a:t>total function symbols</a:t>
            </a:r>
            <a:r>
              <a:rPr lang="en-CA" dirty="0" smtClean="0"/>
              <a:t>, respectively </a:t>
            </a:r>
            <a:r>
              <a:rPr lang="en-CA" i="1" dirty="0" smtClean="0"/>
              <a:t>partial function</a:t>
            </a:r>
            <a:endParaRPr lang="en-CA" dirty="0" smtClean="0"/>
          </a:p>
          <a:p>
            <a:pPr lvl="1">
              <a:buNone/>
            </a:pPr>
            <a:r>
              <a:rPr lang="en-CA" i="1" dirty="0" smtClean="0"/>
              <a:t>	Symbols</a:t>
            </a:r>
            <a:r>
              <a:rPr lang="en-CA" dirty="0" smtClean="0"/>
              <a:t>, such that </a:t>
            </a:r>
            <a:r>
              <a:rPr lang="en-CA" i="1" dirty="0" err="1" smtClean="0"/>
              <a:t>TFw,s</a:t>
            </a:r>
            <a:r>
              <a:rPr lang="en-CA" i="1" dirty="0" smtClean="0"/>
              <a:t> </a:t>
            </a:r>
            <a:r>
              <a:rPr lang="en-US" i="1" dirty="0" smtClean="0"/>
              <a:t>∩ </a:t>
            </a:r>
            <a:r>
              <a:rPr lang="en-CA" i="1" dirty="0" err="1" smtClean="0"/>
              <a:t>PFw,s</a:t>
            </a:r>
            <a:r>
              <a:rPr lang="en-CA" i="1" dirty="0" smtClean="0"/>
              <a:t> </a:t>
            </a:r>
            <a:r>
              <a:rPr lang="en-CA" dirty="0" smtClean="0"/>
              <a:t>= </a:t>
            </a:r>
            <a:r>
              <a:rPr lang="en-US" i="1" dirty="0" smtClean="0"/>
              <a:t>∅</a:t>
            </a:r>
            <a:r>
              <a:rPr lang="en-CA" dirty="0" smtClean="0"/>
              <a:t>, for each </a:t>
            </a:r>
            <a:r>
              <a:rPr lang="en-CA" i="1" dirty="0" smtClean="0"/>
              <a:t>function profile </a:t>
            </a:r>
            <a:r>
              <a:rPr lang="en-CA" dirty="0" smtClean="0"/>
              <a:t>(</a:t>
            </a:r>
            <a:r>
              <a:rPr lang="en-CA" i="1" dirty="0" smtClean="0"/>
              <a:t>w, s</a:t>
            </a:r>
            <a:r>
              <a:rPr lang="en-CA" dirty="0" smtClean="0"/>
              <a:t>)</a:t>
            </a:r>
          </a:p>
          <a:p>
            <a:pPr>
              <a:buNone/>
            </a:pPr>
            <a:r>
              <a:rPr lang="en-CA" dirty="0" smtClean="0"/>
              <a:t>	    consisting of a sequence of </a:t>
            </a:r>
            <a:r>
              <a:rPr lang="en-CA" i="1" dirty="0" smtClean="0"/>
              <a:t>argument sorts w </a:t>
            </a:r>
            <a:r>
              <a:rPr lang="en-US" i="1" dirty="0" smtClean="0"/>
              <a:t>∈ </a:t>
            </a:r>
            <a:r>
              <a:rPr lang="en-CA" i="1" dirty="0" smtClean="0"/>
              <a:t>S</a:t>
            </a:r>
            <a:r>
              <a:rPr lang="en-US" i="1" dirty="0" smtClean="0"/>
              <a:t>∗ </a:t>
            </a:r>
            <a:r>
              <a:rPr lang="en-CA" dirty="0" smtClean="0"/>
              <a:t>and a </a:t>
            </a:r>
            <a:r>
              <a:rPr lang="en-CA" i="1" dirty="0" smtClean="0"/>
              <a:t>result sort</a:t>
            </a:r>
          </a:p>
          <a:p>
            <a:pPr>
              <a:buNone/>
            </a:pPr>
            <a:r>
              <a:rPr lang="en-CA" i="1" dirty="0" smtClean="0"/>
              <a:t>	    s </a:t>
            </a:r>
            <a:r>
              <a:rPr lang="en-US" i="1" dirty="0" smtClean="0"/>
              <a:t>∈ </a:t>
            </a:r>
            <a:r>
              <a:rPr lang="en-CA" i="1" dirty="0" smtClean="0"/>
              <a:t>S </a:t>
            </a:r>
            <a:r>
              <a:rPr lang="en-CA" dirty="0" smtClean="0"/>
              <a:t>(</a:t>
            </a:r>
            <a:r>
              <a:rPr lang="en-CA" i="1" dirty="0" smtClean="0"/>
              <a:t>constants </a:t>
            </a:r>
            <a:r>
              <a:rPr lang="en-CA" dirty="0" smtClean="0"/>
              <a:t>are treated as functions with no arguments);</a:t>
            </a:r>
          </a:p>
          <a:p>
            <a:pPr lvl="1"/>
            <a:r>
              <a:rPr lang="en-CA" dirty="0" smtClean="0"/>
              <a:t>Sets </a:t>
            </a:r>
            <a:r>
              <a:rPr lang="en-CA" i="1" dirty="0" smtClean="0"/>
              <a:t>Pw </a:t>
            </a:r>
            <a:r>
              <a:rPr lang="en-CA" dirty="0" smtClean="0"/>
              <a:t>of </a:t>
            </a:r>
            <a:r>
              <a:rPr lang="en-CA" i="1" dirty="0" smtClean="0"/>
              <a:t>predicate </a:t>
            </a:r>
            <a:r>
              <a:rPr lang="en-CA" dirty="0" smtClean="0"/>
              <a:t>symbols, for each </a:t>
            </a:r>
            <a:r>
              <a:rPr lang="en-CA" i="1" dirty="0" smtClean="0"/>
              <a:t>predicate profile </a:t>
            </a:r>
            <a:r>
              <a:rPr lang="en-CA" dirty="0" smtClean="0"/>
              <a:t>consisting of a</a:t>
            </a:r>
          </a:p>
          <a:p>
            <a:pPr>
              <a:buNone/>
            </a:pPr>
            <a:r>
              <a:rPr lang="en-CA" dirty="0" smtClean="0"/>
              <a:t>	    sequence of argument sorts </a:t>
            </a:r>
            <a:r>
              <a:rPr lang="en-CA" i="1" dirty="0" smtClean="0"/>
              <a:t>w </a:t>
            </a:r>
            <a:r>
              <a:rPr lang="en-US" i="1" dirty="0" smtClean="0"/>
              <a:t>∈ </a:t>
            </a:r>
            <a:r>
              <a:rPr lang="en-CA" i="1" dirty="0" smtClean="0"/>
              <a:t>S</a:t>
            </a:r>
            <a:r>
              <a:rPr lang="en-US" i="1" dirty="0" smtClean="0"/>
              <a:t>∗</a:t>
            </a:r>
            <a:r>
              <a:rPr lang="en-CA" dirty="0" smtClean="0"/>
              <a:t>.</a:t>
            </a:r>
          </a:p>
          <a:p>
            <a:pPr>
              <a:buNone/>
            </a:pPr>
            <a:endParaRPr lang="en-CA" dirty="0"/>
          </a:p>
        </p:txBody>
      </p:sp>
    </p:spTree>
  </p:cSld>
  <p:clrMapOvr>
    <a:masterClrMapping/>
  </p:clrMapOvr>
  <p:transition advTm="61792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1406</TotalTime>
  <Words>881</Words>
  <Application>Microsoft Office PowerPoint</Application>
  <PresentationFormat>On-screen Show (4:3)</PresentationFormat>
  <Paragraphs>171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Equity</vt:lpstr>
      <vt:lpstr>Common Algebraic Specification Language(CASL)</vt:lpstr>
      <vt:lpstr> Outline</vt:lpstr>
      <vt:lpstr>History</vt:lpstr>
      <vt:lpstr>Introduction</vt:lpstr>
      <vt:lpstr>Introduction(Continued)</vt:lpstr>
      <vt:lpstr>Introduction(Continued)</vt:lpstr>
      <vt:lpstr>      Underlying Concepts</vt:lpstr>
      <vt:lpstr>Basic Concepts</vt:lpstr>
      <vt:lpstr>Basic Concepts (Continued)</vt:lpstr>
      <vt:lpstr>Basic Specification</vt:lpstr>
      <vt:lpstr> Basic Specification(Continued)</vt:lpstr>
      <vt:lpstr>Structured Specification</vt:lpstr>
      <vt:lpstr>Architectural Specification &amp; Libraries</vt:lpstr>
      <vt:lpstr>Architectural Specification &amp; Libraries</vt:lpstr>
      <vt:lpstr>Getting Started(Examples)</vt:lpstr>
      <vt:lpstr>Example 1. CASL syntax for declarations and axioms involves familiar notation, and is mostly self-explanatory.</vt:lpstr>
      <vt:lpstr>Example 2. Specifications can easily be extended by new declarations and axioms.</vt:lpstr>
      <vt:lpstr>Example 3. In simple cases, an operation (or a predicate) symbol may be declared and its intended interpretation defined at the same time.</vt:lpstr>
      <vt:lpstr> Flexibility of Example 3.</vt:lpstr>
      <vt:lpstr>References</vt:lpstr>
      <vt:lpstr> 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Algebraic Specification Language(CASL) Ehsan Mohammad Kazemi</dc:title>
  <dc:creator>Maryam&amp;Ehsan</dc:creator>
  <cp:lastModifiedBy>Maryam&amp;Ehsan</cp:lastModifiedBy>
  <cp:revision>265</cp:revision>
  <dcterms:created xsi:type="dcterms:W3CDTF">2006-08-16T00:00:00Z</dcterms:created>
  <dcterms:modified xsi:type="dcterms:W3CDTF">2010-03-29T02:41:21Z</dcterms:modified>
</cp:coreProperties>
</file>